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64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86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807"/>
  </p:normalViewPr>
  <p:slideViewPr>
    <p:cSldViewPr snapToGrid="0">
      <p:cViewPr>
        <p:scale>
          <a:sx n="77" d="100"/>
          <a:sy n="77" d="100"/>
        </p:scale>
        <p:origin x="-2046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DC7C-CE5D-AC4B-80DC-B055F04A247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46DA-5311-5944-84FA-3955AE38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4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746DA-5311-5944-84FA-3955AE38A47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18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 err="1"/>
              <a:t>Дискриптор</a:t>
            </a:r>
            <a:r>
              <a:rPr lang="ru-RU" dirty="0"/>
              <a:t> с описанием события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br>
              <a:rPr lang="ru-RU" dirty="0"/>
            </a:br>
            <a:r>
              <a:rPr lang="ru-RU" dirty="0"/>
              <a:t>уровня для внутренней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11441112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Без изображения только с текстовым</a:t>
            </a:r>
            <a:br>
              <a:rPr lang="ru-RU" dirty="0"/>
            </a:br>
            <a:r>
              <a:rPr lang="ru-RU" dirty="0"/>
              <a:t>описанием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6B07905-6F0B-7504-B487-165122FC7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104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AB5075B-3709-4A56-6128-F6728F70A2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937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>
            <a:extLst>
              <a:ext uri="{FF2B5EF4-FFF2-40B4-BE49-F238E27FC236}">
                <a16:creationId xmlns:a16="http://schemas.microsoft.com/office/drawing/2014/main" xmlns="" id="{038CA2A6-F7BC-5776-1DD7-3D6DC0E16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62513" y="0"/>
            <a:ext cx="7329487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4473023"/>
            <a:ext cx="5545138" cy="11880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88A03020-4C82-827B-1320-49C2210F97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2060576"/>
            <a:ext cx="5545138" cy="2412447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55907305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xmlns="" id="{5F152811-27A2-BB04-FF17-8740DA39F3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060575"/>
            <a:ext cx="12192000" cy="47974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28135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4775" y="384176"/>
            <a:ext cx="3236625" cy="10952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160E689-8015-2437-3630-04436B504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9700" y="368301"/>
            <a:ext cx="1764000" cy="11111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FB47EC6-5963-699C-32DD-0D6F829FC9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2681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D0ED1BC-A2A7-33E8-B22A-A59E49572C57}"/>
              </a:ext>
            </a:extLst>
          </p:cNvPr>
          <p:cNvSpPr/>
          <p:nvPr userDrawn="1"/>
        </p:nvSpPr>
        <p:spPr>
          <a:xfrm>
            <a:off x="6096000" y="2060575"/>
            <a:ext cx="6096000" cy="4797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xmlns="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9FC2DFE-E75F-2DF9-BA15-FD4333615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4669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56717459-20AE-FFCE-0BE1-11140A8C67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2060575"/>
            <a:ext cx="6096000" cy="47974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xmlns="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xmlns="" id="{025404F4-6CF2-D4EE-D9FA-5050D5A709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DB08989A-57E4-A157-CFDB-8DE7EA91EF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879B26F-9985-089A-663B-604969CB5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176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67DA491-310F-A109-36A2-873229E1F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2DD997A-F6DA-1AAC-8903-AFBC02AA9BFA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B8ECFE30-A297-4DD1-2A48-EA8268038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0374" y="36068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xmlns="" id="{721F4CC8-B83F-0612-3B39-0D32486007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6068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4772972E-E951-F34D-3698-D34F2240AE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4" y="3622674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F5F5CBD4-6273-0078-2120-7A54DC7A4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5" y="3622674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C06EBE27-7D51-AC23-13BF-D4D6BCCE1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5178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56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407B75B-603E-D059-D0A2-1858890E4365}"/>
              </a:ext>
            </a:extLst>
          </p:cNvPr>
          <p:cNvSpPr/>
          <p:nvPr userDrawn="1"/>
        </p:nvSpPr>
        <p:spPr>
          <a:xfrm>
            <a:off x="0" y="1939927"/>
            <a:ext cx="12192000" cy="2282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0FB2766-0827-7C49-32EF-2AF256A4C16C}"/>
              </a:ext>
            </a:extLst>
          </p:cNvPr>
          <p:cNvSpPr/>
          <p:nvPr userDrawn="1"/>
        </p:nvSpPr>
        <p:spPr>
          <a:xfrm>
            <a:off x="0" y="4152898"/>
            <a:ext cx="12192000" cy="2705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xmlns="" id="{D6E8BABA-FA99-3BB2-7068-BDBD775CB3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03993" y="4762498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:a16="http://schemas.microsoft.com/office/drawing/2014/main" xmlns="" id="{96FBB775-04BC-F231-BDB3-74637DC53F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094" y="4762498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686049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686049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2060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xmlns="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791156B-9954-124D-19DF-1A2E71F6A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5651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0FB2766-0827-7C49-32EF-2AF256A4C16C}"/>
              </a:ext>
            </a:extLst>
          </p:cNvPr>
          <p:cNvSpPr/>
          <p:nvPr userDrawn="1"/>
        </p:nvSpPr>
        <p:spPr>
          <a:xfrm>
            <a:off x="0" y="2060575"/>
            <a:ext cx="12192000" cy="4797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407B75B-603E-D059-D0A2-1858890E4365}"/>
              </a:ext>
            </a:extLst>
          </p:cNvPr>
          <p:cNvSpPr/>
          <p:nvPr userDrawn="1"/>
        </p:nvSpPr>
        <p:spPr>
          <a:xfrm>
            <a:off x="6096000" y="1965159"/>
            <a:ext cx="6096000" cy="18977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50052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50052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85B07D6-8D31-707F-B17B-1245AAF64802}"/>
              </a:ext>
            </a:extLst>
          </p:cNvPr>
          <p:cNvSpPr/>
          <p:nvPr userDrawn="1"/>
        </p:nvSpPr>
        <p:spPr>
          <a:xfrm>
            <a:off x="0" y="2060575"/>
            <a:ext cx="6096000" cy="180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xmlns="" id="{9697E441-CD4A-251B-7B1B-0B7399BF3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07993" y="250457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11">
            <a:extLst>
              <a:ext uri="{FF2B5EF4-FFF2-40B4-BE49-F238E27FC236}">
                <a16:creationId xmlns:a16="http://schemas.microsoft.com/office/drawing/2014/main" xmlns="" id="{45CA0F0B-C397-ACE2-22F7-78A006DE4A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094" y="250457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FC0A069F-0CC6-C0A8-BFC2-37B8836493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03994" y="431662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xmlns="" id="{395064EF-F4C8-872D-65B2-0B1781A055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095" y="431662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AEA40C78-6876-73E3-5DF3-812F1A9EC049}"/>
              </a:ext>
            </a:extLst>
          </p:cNvPr>
          <p:cNvSpPr/>
          <p:nvPr userDrawn="1"/>
        </p:nvSpPr>
        <p:spPr>
          <a:xfrm>
            <a:off x="1" y="3860800"/>
            <a:ext cx="609600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xmlns="" id="{3033BC70-DB32-5B54-E81A-EBACCDD4F0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07994" y="432067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xmlns="" id="{289D3B7D-6763-ADF3-722F-CC8714CCD25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095" y="432067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B3A7A87-5307-3D2B-83BF-73852ABE5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xmlns="" id="{FE36CCFC-739C-D50A-240B-B1B8C73898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368300"/>
            <a:ext cx="5353050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107E3220-34D4-68A7-E407-CEF46987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357E457C-71DD-7042-C6CE-EC6B1844A793}"/>
              </a:ext>
            </a:extLst>
          </p:cNvPr>
          <p:cNvSpPr/>
          <p:nvPr userDrawn="1"/>
        </p:nvSpPr>
        <p:spPr>
          <a:xfrm>
            <a:off x="2425148" y="2075113"/>
            <a:ext cx="4030964" cy="40309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DABDD047-0D0E-9761-4546-39E1000A80F3}"/>
              </a:ext>
            </a:extLst>
          </p:cNvPr>
          <p:cNvSpPr/>
          <p:nvPr userDrawn="1"/>
        </p:nvSpPr>
        <p:spPr>
          <a:xfrm>
            <a:off x="371475" y="3177347"/>
            <a:ext cx="1775790" cy="17757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34534C0B-5558-4703-5BFB-6E1D18C2BC29}"/>
              </a:ext>
            </a:extLst>
          </p:cNvPr>
          <p:cNvSpPr/>
          <p:nvPr userDrawn="1"/>
        </p:nvSpPr>
        <p:spPr>
          <a:xfrm>
            <a:off x="8600500" y="2084915"/>
            <a:ext cx="3220025" cy="3220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C152B8DA-4B6D-CF12-60A5-ED844CB44D8A}"/>
              </a:ext>
            </a:extLst>
          </p:cNvPr>
          <p:cNvSpPr/>
          <p:nvPr userDrawn="1"/>
        </p:nvSpPr>
        <p:spPr>
          <a:xfrm>
            <a:off x="7630826" y="2087079"/>
            <a:ext cx="1368425" cy="136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xmlns="" id="{B267C57B-8BFC-3631-FE9C-1433222D4F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25147" y="3083971"/>
            <a:ext cx="4030964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C6D923BF-C1BB-DF2E-E011-62AD7C4F8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441759"/>
            <a:ext cx="1775790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BC8254EA-0A3F-8360-BDD2-90F45C2DC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0499" y="2726162"/>
            <a:ext cx="3220025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xmlns="" id="{B089A551-DA6F-A8C6-C5B5-64FC5A26FF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25147" y="4068383"/>
            <a:ext cx="4030964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xmlns="" id="{7CCDE44C-5206-E25B-D44D-FCF221F872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00499" y="3741379"/>
            <a:ext cx="3220026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19E6A28-985E-4CF9-7886-0ACC76761B76}"/>
              </a:ext>
            </a:extLst>
          </p:cNvPr>
          <p:cNvSpPr/>
          <p:nvPr userDrawn="1"/>
        </p:nvSpPr>
        <p:spPr>
          <a:xfrm>
            <a:off x="5591236" y="2866404"/>
            <a:ext cx="2365030" cy="2365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096B40DA-09B5-D774-A86B-C645EE7B4B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91236" y="3428367"/>
            <a:ext cx="2365029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xmlns="" id="{1F378F00-C6F3-9A4E-42E5-0636A0FC34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91236" y="4086616"/>
            <a:ext cx="2365029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4FC1ECBD-EC7E-763D-F8CD-2B17BB1B78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1320" y="4086616"/>
            <a:ext cx="1775790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020240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0B190D-6176-858C-5B33-02AAA18011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64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изображением и коротким</a:t>
            </a:r>
            <a:br>
              <a:rPr lang="ru-RU" dirty="0"/>
            </a:br>
            <a:r>
              <a:rPr lang="ru-RU" dirty="0"/>
              <a:t>текстовым описанием</a:t>
            </a:r>
          </a:p>
        </p:txBody>
      </p:sp>
    </p:spTree>
    <p:extLst>
      <p:ext uri="{BB962C8B-B14F-4D97-AF65-F5344CB8AC3E}">
        <p14:creationId xmlns:p14="http://schemas.microsoft.com/office/powerpoint/2010/main" val="295301706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06E548D1-78DF-7B2D-C956-B656BAE30D95}"/>
              </a:ext>
            </a:extLst>
          </p:cNvPr>
          <p:cNvSpPr/>
          <p:nvPr userDrawn="1"/>
        </p:nvSpPr>
        <p:spPr>
          <a:xfrm>
            <a:off x="371475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1">
            <a:extLst>
              <a:ext uri="{FF2B5EF4-FFF2-40B4-BE49-F238E27FC236}">
                <a16:creationId xmlns:a16="http://schemas.microsoft.com/office/drawing/2014/main" xmlns="" id="{AF8540BF-BC24-130C-7182-3EA3B551146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1475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C47578E1-B3A2-2C11-DB4B-3969F1E7FF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F2104DB3-1C57-2E76-FC63-B5EBEBCAA769}"/>
              </a:ext>
            </a:extLst>
          </p:cNvPr>
          <p:cNvSpPr/>
          <p:nvPr userDrawn="1"/>
        </p:nvSpPr>
        <p:spPr>
          <a:xfrm>
            <a:off x="3254842" y="2470509"/>
            <a:ext cx="2803855" cy="28038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xmlns="" id="{521B9ACB-7CF6-D4EE-9278-8809907328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4842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xmlns="" id="{F2C11E87-B9EB-6F62-4002-94E18D73F4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4843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02F75F59-5F54-8A76-5644-BFC9FDAEF1EF}"/>
              </a:ext>
            </a:extLst>
          </p:cNvPr>
          <p:cNvSpPr/>
          <p:nvPr userDrawn="1"/>
        </p:nvSpPr>
        <p:spPr>
          <a:xfrm>
            <a:off x="6138209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xmlns="" id="{5B53E53B-EA3C-7A13-457C-15EB45DE9F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38209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0" name="Текст 20">
            <a:extLst>
              <a:ext uri="{FF2B5EF4-FFF2-40B4-BE49-F238E27FC236}">
                <a16:creationId xmlns:a16="http://schemas.microsoft.com/office/drawing/2014/main" xmlns="" id="{60AB4AC9-6D1D-C3CC-3A8E-04548DBE3B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38210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B78D502D-0134-DB3A-8EF6-28F603833317}"/>
              </a:ext>
            </a:extLst>
          </p:cNvPr>
          <p:cNvSpPr/>
          <p:nvPr userDrawn="1"/>
        </p:nvSpPr>
        <p:spPr>
          <a:xfrm>
            <a:off x="9016672" y="2483761"/>
            <a:ext cx="2803855" cy="280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Текст 11">
            <a:extLst>
              <a:ext uri="{FF2B5EF4-FFF2-40B4-BE49-F238E27FC236}">
                <a16:creationId xmlns:a16="http://schemas.microsoft.com/office/drawing/2014/main" xmlns="" id="{4C4C8F13-D471-1BF8-6399-6F6D30F1B9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16672" y="3074504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xmlns="" id="{BBC14FE2-BB59-69FE-E3E4-7489EFFD99D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16673" y="3746817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31AE0DB4-71EF-B8A5-AD64-31B554D79A5B}"/>
              </a:ext>
            </a:extLst>
          </p:cNvPr>
          <p:cNvSpPr>
            <a:spLocks noChangeAspect="1"/>
          </p:cNvSpPr>
          <p:nvPr userDrawn="1"/>
        </p:nvSpPr>
        <p:spPr>
          <a:xfrm>
            <a:off x="3382460" y="2802987"/>
            <a:ext cx="432000" cy="43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xmlns="" id="{DF9F0557-D737-9DAA-CA4E-2691C44E87BC}"/>
              </a:ext>
            </a:extLst>
          </p:cNvPr>
          <p:cNvSpPr>
            <a:spLocks noChangeAspect="1"/>
          </p:cNvSpPr>
          <p:nvPr userDrawn="1"/>
        </p:nvSpPr>
        <p:spPr>
          <a:xfrm>
            <a:off x="6275387" y="4555252"/>
            <a:ext cx="432000" cy="43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5DCAD24E-B235-D77C-4AA0-75FC9AFC0447}"/>
              </a:ext>
            </a:extLst>
          </p:cNvPr>
          <p:cNvSpPr>
            <a:spLocks noChangeAspect="1"/>
          </p:cNvSpPr>
          <p:nvPr userDrawn="1"/>
        </p:nvSpPr>
        <p:spPr>
          <a:xfrm>
            <a:off x="9052625" y="2802987"/>
            <a:ext cx="432000" cy="43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4930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xmlns="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60576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9FB582A0-08B4-4953-155B-2F3D3130E4EA}"/>
              </a:ext>
            </a:extLst>
          </p:cNvPr>
          <p:cNvCxnSpPr/>
          <p:nvPr userDrawn="1"/>
        </p:nvCxnSpPr>
        <p:spPr>
          <a:xfrm flipV="1">
            <a:off x="371475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20">
            <a:extLst>
              <a:ext uri="{FF2B5EF4-FFF2-40B4-BE49-F238E27FC236}">
                <a16:creationId xmlns:a16="http://schemas.microsoft.com/office/drawing/2014/main" xmlns="" id="{7DFA2DC9-E2D6-73CE-561B-F58CD5D338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7" y="2076449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BA774AEF-8AC0-9378-4D78-AEC0E05E9634}"/>
              </a:ext>
            </a:extLst>
          </p:cNvPr>
          <p:cNvCxnSpPr/>
          <p:nvPr userDrawn="1"/>
        </p:nvCxnSpPr>
        <p:spPr>
          <a:xfrm flipV="1">
            <a:off x="6275386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иаграмма 7">
            <a:extLst>
              <a:ext uri="{FF2B5EF4-FFF2-40B4-BE49-F238E27FC236}">
                <a16:creationId xmlns:a16="http://schemas.microsoft.com/office/drawing/2014/main" xmlns="" id="{32A08678-B8F4-C8EF-7427-08C2908A5A8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14855" y="2616898"/>
            <a:ext cx="5301757" cy="30441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Диаграмма 7">
            <a:extLst>
              <a:ext uri="{FF2B5EF4-FFF2-40B4-BE49-F238E27FC236}">
                <a16:creationId xmlns:a16="http://schemas.microsoft.com/office/drawing/2014/main" xmlns="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616898"/>
            <a:ext cx="5301757" cy="306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2071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BA774AEF-8AC0-9378-4D78-AEC0E05E9634}"/>
              </a:ext>
            </a:extLst>
          </p:cNvPr>
          <p:cNvCxnSpPr>
            <a:cxnSpLocks/>
          </p:cNvCxnSpPr>
          <p:nvPr userDrawn="1"/>
        </p:nvCxnSpPr>
        <p:spPr>
          <a:xfrm flipV="1">
            <a:off x="6275386" y="2060575"/>
            <a:ext cx="0" cy="361632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иаграмма 7">
            <a:extLst>
              <a:ext uri="{FF2B5EF4-FFF2-40B4-BE49-F238E27FC236}">
                <a16:creationId xmlns:a16="http://schemas.microsoft.com/office/drawing/2014/main" xmlns="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060575"/>
            <a:ext cx="5301757" cy="36163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xmlns="" id="{FA0F444C-2715-5606-617D-9DDC07DE17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640662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xmlns="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11449041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 в две строки</a:t>
            </a:r>
          </a:p>
        </p:txBody>
      </p:sp>
      <p:sp>
        <p:nvSpPr>
          <p:cNvPr id="7" name="Таблица 6">
            <a:extLst>
              <a:ext uri="{FF2B5EF4-FFF2-40B4-BE49-F238E27FC236}">
                <a16:creationId xmlns:a16="http://schemas.microsoft.com/office/drawing/2014/main" xmlns="" id="{82A4CC68-DFAE-57D7-AB5A-0F51CAB3DEF5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371475" y="2520536"/>
            <a:ext cx="11449041" cy="315636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xmlns="" id="{EB58BC82-C7CE-84C2-E586-F811EDA10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9950025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xmlns="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xmlns="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5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4044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xmlns="" id="{B60B16A3-D20C-CFEA-3C87-1E595FD3F1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4866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12" name="Рисунок 7">
            <a:extLst>
              <a:ext uri="{FF2B5EF4-FFF2-40B4-BE49-F238E27FC236}">
                <a16:creationId xmlns:a16="http://schemas.microsoft.com/office/drawing/2014/main" xmlns="" id="{49668F3B-26E7-74D7-4FE6-2C05BA41215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304866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xmlns="" id="{51E1FB08-9FA3-B091-8AC7-705C5FA1ED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7435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35180864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xmlns="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xmlns="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Рисунок 7">
            <a:extLst>
              <a:ext uri="{FF2B5EF4-FFF2-40B4-BE49-F238E27FC236}">
                <a16:creationId xmlns:a16="http://schemas.microsoft.com/office/drawing/2014/main" xmlns="" id="{313B2A55-A2AD-5FF5-49A9-4AF48EFD37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8944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xmlns="" id="{8DFB1349-94E1-3B50-80F3-184F350C69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9447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Рисунок 7">
            <a:extLst>
              <a:ext uri="{FF2B5EF4-FFF2-40B4-BE49-F238E27FC236}">
                <a16:creationId xmlns:a16="http://schemas.microsoft.com/office/drawing/2014/main" xmlns="" id="{BF54A3C4-030C-6F32-5266-F52FA078C4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407422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xmlns="" id="{07BA1AEF-3A2B-2123-FC52-1334332D34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7420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41333410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xmlns="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" name="Рисунок 7">
            <a:extLst>
              <a:ext uri="{FF2B5EF4-FFF2-40B4-BE49-F238E27FC236}">
                <a16:creationId xmlns:a16="http://schemas.microsoft.com/office/drawing/2014/main" xmlns="" id="{884A6CCE-5246-5B06-5584-EF05574AC2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2461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xmlns="" id="{F1899AAC-3CA7-F47C-1BEB-6AF94CB6E2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24613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5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Рисунок 7">
            <a:extLst>
              <a:ext uri="{FF2B5EF4-FFF2-40B4-BE49-F238E27FC236}">
                <a16:creationId xmlns:a16="http://schemas.microsoft.com/office/drawing/2014/main" xmlns="" id="{6ED802DC-77F5-9362-EEA0-0C70D925C0C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538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Рисунок 7">
            <a:extLst>
              <a:ext uri="{FF2B5EF4-FFF2-40B4-BE49-F238E27FC236}">
                <a16:creationId xmlns:a16="http://schemas.microsoft.com/office/drawing/2014/main" xmlns="" id="{59EFAC8D-9AFC-5D07-5F11-8E28EB470C2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22852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0" name="Текст 20">
            <a:extLst>
              <a:ext uri="{FF2B5EF4-FFF2-40B4-BE49-F238E27FC236}">
                <a16:creationId xmlns:a16="http://schemas.microsoft.com/office/drawing/2014/main" xmlns="" id="{5173463A-42AC-1939-B5B3-11F85C4BEF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28526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A208CED3-A813-199C-3B50-F3D26C5F5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75388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59754998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11290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xmlns="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xmlns="" id="{D8140356-5F21-6E9F-FD5D-FFEA768209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1290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xmlns="" id="{05631676-0164-F2AC-4263-C054BC6B0C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27659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xmlns="" id="{297A5F6E-F9CF-7630-4442-655E522BF5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27659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xmlns="" id="{1DF72A79-0E0F-B9D0-9932-F382C88DAF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1646" y="2074862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20">
            <a:extLst>
              <a:ext uri="{FF2B5EF4-FFF2-40B4-BE49-F238E27FC236}">
                <a16:creationId xmlns:a16="http://schemas.microsoft.com/office/drawing/2014/main" xmlns="" id="{C213410B-FF18-8F0B-7206-6979272558C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91646" y="4135437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AEB16363-6481-F4C5-C563-49B35DE99C03}"/>
              </a:ext>
            </a:extLst>
          </p:cNvPr>
          <p:cNvSpPr/>
          <p:nvPr userDrawn="1"/>
        </p:nvSpPr>
        <p:spPr>
          <a:xfrm>
            <a:off x="371475" y="4121150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29DE9D32-8E10-9E37-5A56-0053B70DC5FC}"/>
              </a:ext>
            </a:extLst>
          </p:cNvPr>
          <p:cNvSpPr/>
          <p:nvPr userDrawn="1"/>
        </p:nvSpPr>
        <p:spPr>
          <a:xfrm>
            <a:off x="4264024" y="2074923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FE710DB4-A229-94A2-6718-E71979CC0E07}"/>
              </a:ext>
            </a:extLst>
          </p:cNvPr>
          <p:cNvSpPr/>
          <p:nvPr userDrawn="1"/>
        </p:nvSpPr>
        <p:spPr>
          <a:xfrm>
            <a:off x="4264024" y="4135498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585A8B71-368B-7B80-67A9-E12687C17A66}"/>
              </a:ext>
            </a:extLst>
          </p:cNvPr>
          <p:cNvSpPr/>
          <p:nvPr userDrawn="1"/>
        </p:nvSpPr>
        <p:spPr>
          <a:xfrm>
            <a:off x="8251832" y="2074923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xmlns="" id="{10229FB2-0707-0A35-9B4D-47C6B311DFEB}"/>
              </a:ext>
            </a:extLst>
          </p:cNvPr>
          <p:cNvSpPr/>
          <p:nvPr userDrawn="1"/>
        </p:nvSpPr>
        <p:spPr>
          <a:xfrm>
            <a:off x="8251832" y="4135498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3926F0D-67B1-B40D-FAFF-D60E89839D17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8132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4" name="Рисунок 2">
            <a:extLst>
              <a:ext uri="{FF2B5EF4-FFF2-40B4-BE49-F238E27FC236}">
                <a16:creationId xmlns:a16="http://schemas.microsoft.com/office/drawing/2014/main" xmlns="" id="{F01AB43A-B2FF-2B22-280B-BDB8411F5A7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47099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:a16="http://schemas.microsoft.com/office/drawing/2014/main" xmlns="" id="{74F61A39-D942-2EB3-9D36-3E402E192A24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8697739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:a16="http://schemas.microsoft.com/office/drawing/2014/main" xmlns="" id="{9BF9D0A2-E588-82B1-526F-95C56ABBA34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8132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xmlns="" id="{6270F62D-4847-9E62-9EAF-86ED3CE73FD4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47099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:a16="http://schemas.microsoft.com/office/drawing/2014/main" xmlns="" id="{89438154-BB17-377B-B416-09C332E18198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8697739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6862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xmlns="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xmlns="" id="{6CA27622-D6FB-89CC-B82C-492E259962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2519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6F0B4AA7-5AF8-E137-A99A-6997BBBC0D51}"/>
              </a:ext>
            </a:extLst>
          </p:cNvPr>
          <p:cNvSpPr/>
          <p:nvPr userDrawn="1"/>
        </p:nvSpPr>
        <p:spPr>
          <a:xfrm>
            <a:off x="371474" y="389763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xmlns="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59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xmlns="" id="{E21EF764-04C1-EB2F-7008-7C6BAED5765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58271" y="3899114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EE2D227B-00E0-9DE6-A105-C5858538D95E}"/>
              </a:ext>
            </a:extLst>
          </p:cNvPr>
          <p:cNvSpPr/>
          <p:nvPr userDrawn="1"/>
        </p:nvSpPr>
        <p:spPr>
          <a:xfrm>
            <a:off x="8277226" y="389911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xmlns="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9" name="Текст 20">
            <a:extLst>
              <a:ext uri="{FF2B5EF4-FFF2-40B4-BE49-F238E27FC236}">
                <a16:creationId xmlns:a16="http://schemas.microsoft.com/office/drawing/2014/main" xmlns="" id="{B51102E3-EDB6-71A0-6F56-01E7A210FAB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05394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D9C717A7-CF29-B57C-3A02-36333D7FFEE3}"/>
              </a:ext>
            </a:extLst>
          </p:cNvPr>
          <p:cNvSpPr/>
          <p:nvPr userDrawn="1"/>
        </p:nvSpPr>
        <p:spPr>
          <a:xfrm>
            <a:off x="4324349" y="389763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1369607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xmlns="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xmlns="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xmlns="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60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xmlns="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xmlns="" id="{DE70355E-7A13-0631-566A-801ADB4B1B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52520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xmlns="" id="{89EB5568-6D93-EB6F-9680-0D10426BD4F0}"/>
              </a:ext>
            </a:extLst>
          </p:cNvPr>
          <p:cNvSpPr/>
          <p:nvPr userDrawn="1"/>
        </p:nvSpPr>
        <p:spPr>
          <a:xfrm>
            <a:off x="371475" y="487998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7</a:t>
            </a:r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xmlns="" id="{4943E5A8-92C3-837D-13A8-24C7B80B0DD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8272" y="4881465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3356A036-4452-2A7B-CDFB-6CECC39E7DD9}"/>
              </a:ext>
            </a:extLst>
          </p:cNvPr>
          <p:cNvSpPr/>
          <p:nvPr userDrawn="1"/>
        </p:nvSpPr>
        <p:spPr>
          <a:xfrm>
            <a:off x="8277227" y="488146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xmlns="" id="{3EB217B7-DCD8-C407-7E60-581F967A67F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05395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0667EA2E-6F86-5339-0EA7-E64CCD118776}"/>
              </a:ext>
            </a:extLst>
          </p:cNvPr>
          <p:cNvSpPr/>
          <p:nvPr userDrawn="1"/>
        </p:nvSpPr>
        <p:spPr>
          <a:xfrm>
            <a:off x="4324350" y="487998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1AE97594-0C6A-659C-6E0A-090BB2D4736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52520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1C1851E8-C3CB-26EC-DCBB-3B70A188D0F1}"/>
              </a:ext>
            </a:extLst>
          </p:cNvPr>
          <p:cNvSpPr/>
          <p:nvPr userDrawn="1"/>
        </p:nvSpPr>
        <p:spPr>
          <a:xfrm>
            <a:off x="371475" y="3468793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AA5B3F30-1AC1-3924-E4C2-463890D5C3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058272" y="3470278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DAA5AF18-5939-4751-982C-8D80957BE0CD}"/>
              </a:ext>
            </a:extLst>
          </p:cNvPr>
          <p:cNvSpPr/>
          <p:nvPr userDrawn="1"/>
        </p:nvSpPr>
        <p:spPr>
          <a:xfrm>
            <a:off x="8277227" y="3470277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xmlns="" id="{597628A3-DC22-C99C-59A4-D64580C4E4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5395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F8B831BE-E633-73CE-3D99-5B6371AC68D0}"/>
              </a:ext>
            </a:extLst>
          </p:cNvPr>
          <p:cNvSpPr/>
          <p:nvPr userDrawn="1"/>
        </p:nvSpPr>
        <p:spPr>
          <a:xfrm>
            <a:off x="4324350" y="3468793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03227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фотографией спикера и короткой</a:t>
            </a:r>
            <a:br>
              <a:rPr lang="ru-RU" dirty="0"/>
            </a:br>
            <a:r>
              <a:rPr lang="ru-RU" dirty="0"/>
              <a:t>информацией о нем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xmlns="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xmlns="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5C51E8A-1F19-963C-1FD1-6A8D277C33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897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xmlns="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92843517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>
            <a:extLst>
              <a:ext uri="{FF2B5EF4-FFF2-40B4-BE49-F238E27FC236}">
                <a16:creationId xmlns:a16="http://schemas.microsoft.com/office/drawing/2014/main" xmlns="" id="{0C80A67A-43E0-AF4D-9BC8-632FC8F956E9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0907" y="1379349"/>
            <a:ext cx="1811059" cy="18112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xmlns="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3429000"/>
            <a:ext cx="5187953" cy="847138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xmlns="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4514527"/>
            <a:ext cx="2757488" cy="964800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D2FE33E-91BD-5664-8A3A-FC368D449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6005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одним скругленным углом 17">
            <a:extLst>
              <a:ext uri="{FF2B5EF4-FFF2-40B4-BE49-F238E27FC236}">
                <a16:creationId xmlns:a16="http://schemas.microsoft.com/office/drawing/2014/main" xmlns="" id="{B5DFD7C2-99AE-1B4D-9738-271D351CA0C1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0D4BC9B8-4437-5F4F-B5C7-022FA294B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Рисунок 10">
            <a:extLst>
              <a:ext uri="{FF2B5EF4-FFF2-40B4-BE49-F238E27FC236}">
                <a16:creationId xmlns:a16="http://schemas.microsoft.com/office/drawing/2014/main" xmlns="" id="{6F1F650D-1241-B7BD-0BB3-48BB4D633D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12">
            <a:extLst>
              <a:ext uri="{FF2B5EF4-FFF2-40B4-BE49-F238E27FC236}">
                <a16:creationId xmlns:a16="http://schemas.microsoft.com/office/drawing/2014/main" xmlns="" id="{F6769608-9738-F7B3-49E1-18057130A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0" name="Текст 12">
            <a:extLst>
              <a:ext uri="{FF2B5EF4-FFF2-40B4-BE49-F238E27FC236}">
                <a16:creationId xmlns:a16="http://schemas.microsoft.com/office/drawing/2014/main" xmlns="" id="{02F908CE-1BF1-EAB8-0B16-9E6C653232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xmlns="" id="{7DF47B12-433B-7687-9DF8-726B2974E8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BBDD7BB-4882-8DA8-8C05-ED72D3152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3912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фотографиями спикеров и короткой</a:t>
            </a:r>
            <a:br>
              <a:rPr lang="ru-RU" dirty="0"/>
            </a:br>
            <a:r>
              <a:rPr lang="ru-RU" dirty="0"/>
              <a:t>информацией о них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75208" y="193399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xmlns="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72092" y="196063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xmlns="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091" y="2326715"/>
            <a:ext cx="3348433" cy="440428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xmlns="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375208" y="317848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" name="Текст 12">
            <a:extLst>
              <a:ext uri="{FF2B5EF4-FFF2-40B4-BE49-F238E27FC236}">
                <a16:creationId xmlns:a16="http://schemas.microsoft.com/office/drawing/2014/main" xmlns="" id="{0BB8F454-48E5-6212-E8F9-815AE1B1CC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2092" y="320512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xmlns="" id="{ABE9A9FB-82D9-4642-4E4D-38D2493D7B9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72091" y="3563581"/>
            <a:ext cx="3348433" cy="448052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18" name="Рисунок 10">
            <a:extLst>
              <a:ext uri="{FF2B5EF4-FFF2-40B4-BE49-F238E27FC236}">
                <a16:creationId xmlns:a16="http://schemas.microsoft.com/office/drawing/2014/main" xmlns="" id="{8AAD7461-090C-D0F6-EA6D-1159ECB6944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375208" y="4437898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xmlns="" id="{8897B22B-3BB4-BB38-9E70-C4F031AB58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72092" y="4464541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xmlns="" id="{9A6D53DB-6FEA-1F70-2F26-0EA3682A3A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72091" y="4863705"/>
            <a:ext cx="3348433" cy="40733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FB8DA4E-F920-3968-9B46-91DE4D054A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2858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6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96436" y="2378133"/>
            <a:ext cx="3599999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xmlns="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796436" y="3622623"/>
            <a:ext cx="36000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42F9E3D-AE4D-C1C1-25D1-8197DE5EB6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8465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xmlns="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44354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 уровня </a:t>
            </a:r>
            <a:br>
              <a:rPr lang="ru-RU" dirty="0"/>
            </a:br>
            <a:r>
              <a:rPr lang="ru-RU" dirty="0"/>
              <a:t>презентации 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145803"/>
            <a:ext cx="11441112" cy="543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7" name="Рисунок 10">
            <a:extLst>
              <a:ext uri="{FF2B5EF4-FFF2-40B4-BE49-F238E27FC236}">
                <a16:creationId xmlns:a16="http://schemas.microsoft.com/office/drawing/2014/main" xmlns="" id="{C68EAA47-7EF2-8B49-71C4-94E89F6FFA34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379097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8F0BA75E-708F-BB59-81A0-6916CA8DF0DB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721454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3B0AA54-F782-087B-407C-3203A54F5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3381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25E4E90-F82C-71C8-BC71-DCB4F7513D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43488" y="0"/>
            <a:ext cx="7148512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85818CA-69F6-81B0-2594-0F869A614D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EB90169-17F9-CEE0-B2DB-24810A7C5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0763ADB-9E06-8B6F-580C-58DF35EC2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xmlns="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xmlns="" id="{7722F8F8-3338-4510-1498-61552E684C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xmlns="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xmlns="" id="{AB73E1EC-DA6E-6393-DE3E-3C36CE7867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8" y="2060576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xmlns="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xmlns="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08299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25B22C-1FDF-B1DD-2614-326DB13E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9EB5AA9-0483-CBAD-49D6-D045D36A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36818B-7E23-9008-FCD0-AC9EAB87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4175" y="61086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BB89DA-CD83-9A0A-D1C3-D34AE843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8975" y="6092825"/>
            <a:ext cx="971550" cy="3968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80BBCFCA-6850-AABB-216C-747687851E11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50" r:id="rId7"/>
    <p:sldLayoutId id="2147483666" r:id="rId8"/>
    <p:sldLayoutId id="2147483649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9" r:id="rId30"/>
    <p:sldLayoutId id="2147483687" r:id="rId31"/>
    <p:sldLayoutId id="2147483688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4088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3838" userDrawn="1">
          <p15:clr>
            <a:srgbClr val="F26B43"/>
          </p15:clr>
        </p15:guide>
        <p15:guide id="6" pos="6834" userDrawn="1">
          <p15:clr>
            <a:srgbClr val="F26B43"/>
          </p15:clr>
        </p15:guide>
        <p15:guide id="7" orient="horz" pos="3543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17">
            <a:extLst>
              <a:ext uri="{FF2B5EF4-FFF2-40B4-BE49-F238E27FC236}">
                <a16:creationId xmlns:a16="http://schemas.microsoft.com/office/drawing/2014/main" xmlns="" id="{83ABEE15-B18D-C7A0-248A-04C50B07E5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dirty="0"/>
              <a:t>Дорожная карта по доработке государственной услуги </a:t>
            </a:r>
            <a:r>
              <a:rPr lang="ru-RU" sz="2800" dirty="0" smtClean="0"/>
              <a:t>«Государственная регистрация самоходных машин и прицепов к ним»</a:t>
            </a:r>
            <a:endParaRPr lang="ru-RU" sz="280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171E9330-FE3F-6E5F-3BB2-FCF6A211B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095" y="5054722"/>
            <a:ext cx="6237605" cy="8747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i="1" dirty="0" smtClean="0"/>
              <a:t>РЕАЛИЗУЕТСЯ МИНИСТЕРСТВОМ СЕЛЬСКОГО ХОЗЯЙСТВА РЕСПУБЛИКИ АЛТАЙ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F973B055-5779-9968-B1A7-CB6EA512617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-293" r="293" b="-4771"/>
          <a:stretch/>
        </p:blipFill>
        <p:spPr>
          <a:xfrm>
            <a:off x="7682136" y="180056"/>
            <a:ext cx="3599999" cy="874712"/>
          </a:xfr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6228EEC6-30A7-4B12-D875-58F401BC8DB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t="-9781" b="-2915"/>
          <a:stretch/>
        </p:blipFill>
        <p:spPr>
          <a:xfrm>
            <a:off x="7682136" y="1116815"/>
            <a:ext cx="3600000" cy="874712"/>
          </a:xfrm>
        </p:spPr>
      </p:pic>
    </p:spTree>
    <p:extLst>
      <p:ext uri="{BB962C8B-B14F-4D97-AF65-F5344CB8AC3E}">
        <p14:creationId xmlns:p14="http://schemas.microsoft.com/office/powerpoint/2010/main" val="395492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940B7D16-BC20-38EE-7F56-07F0C1D60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Спасибо</a:t>
            </a:r>
            <a:br>
              <a:rPr lang="ru-RU" dirty="0"/>
            </a:br>
            <a:r>
              <a:rPr lang="ru-RU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7606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15603"/>
              </p:ext>
            </p:extLst>
          </p:nvPr>
        </p:nvGraphicFramePr>
        <p:xfrm>
          <a:off x="838200" y="1266092"/>
          <a:ext cx="10688515" cy="4413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06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7736309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1424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государственных услуг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Государственная регистрация </a:t>
                      </a:r>
                    </a:p>
                    <a:p>
                      <a:pPr algn="ctr"/>
                      <a:r>
                        <a:rPr lang="ru-RU" sz="1800" dirty="0" smtClean="0"/>
                        <a:t>самоходных машин и прицепов к ним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1160432"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 услуг </a:t>
                      </a:r>
                      <a:endParaRPr lang="ru-RU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предприниматели</a:t>
                      </a:r>
                    </a:p>
                    <a:p>
                      <a:pPr algn="l"/>
                      <a:r>
                        <a:rPr lang="ru-RU" sz="2000" b="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 </a:t>
                      </a:r>
                    </a:p>
                    <a:p>
                      <a:pPr algn="l"/>
                      <a:r>
                        <a:rPr lang="ru-RU" sz="2000" b="0" i="1" dirty="0" smtClean="0"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</a:t>
                      </a:r>
                      <a:endParaRPr lang="ru-RU" sz="2000" b="0" i="1" dirty="0">
                        <a:solidFill>
                          <a:srgbClr val="1A1A1A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0275437"/>
                  </a:ext>
                </a:extLst>
              </a:tr>
              <a:tr h="1718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i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Административный регламент</a:t>
                      </a:r>
                    </a:p>
                    <a:p>
                      <a:endParaRPr lang="ru-RU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Министерства сельского хозяйства Республики Алтай </a:t>
                      </a:r>
                      <a:br>
                        <a:rPr kumimoji="0" lang="ru-RU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29.09.2015 г. № 204 «Об утверждении административного регламента предоставления государственной услуги 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регистрации тракторов, самоходных дорожно-строительных и иных машин и прицепов к ним, а также выдачу на них государственных регистрационных знаков</a:t>
                      </a:r>
                      <a:r>
                        <a:rPr kumimoji="0" lang="ru-RU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7833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9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03140"/>
              </p:ext>
            </p:extLst>
          </p:nvPr>
        </p:nvGraphicFramePr>
        <p:xfrm>
          <a:off x="836654" y="549231"/>
          <a:ext cx="10952285" cy="5382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639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5433646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10955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ТЕКУЩЕЕ СОСТОЯНИЕ ПРЕДОСТАВЛЕНИЯ</a:t>
                      </a:r>
                      <a:r>
                        <a:rPr lang="ru-RU" baseline="0" dirty="0" smtClean="0"/>
                        <a:t> ГОСУДАРСТВЕННОЙ 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ИТОГАМ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САМОПРОВЕРКИ ГОСУДАРСТВЕННЫХ УСЛУГ (СЕРВИСОВ) С УЧЕТОМ МЕТОДИКИ ПРОВЕДЕНИЯ ОЦЕНКИ УРОВНЯ СООТВЕТСТВИЯ ПРИНЦИПАМ И СТАНДАРТАМ КЛИЕНТОЦЕНТРИЧНОСТИ У ПОЛУЧАТЕЛЯ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УСЛУГИ ОТСУТСТВУЕТ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3644652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  <a:cs typeface="Times New Roman" pitchFamily="18" charset="0"/>
                        </a:rPr>
                        <a:t>НА СЕГОДНЯШНИЙ ДЕНЬ</a:t>
                      </a: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 УСЛУГА ПРЕДОСТАВЛЯЕТСЯ ЧЕРЕЗ: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1. ЕПГУ.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2. ЛИЧНОЕ ОБРАЩЕНИЕ ПОЛУЧАТЕЛЯ УСЛУГИ В МИНИСТЕРСТВО СЕЛЬСКОГО ХОЗЯЙСТВА РЕСПУБЛИКИТ АЛТАЙ.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 ВОЗМОЖНОСТЬ ОБРАЩЕНИЯ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ДЛЯ ПРЕДОСТАВЛЕНИЯ УСЛУГИ ЧЕРЕЗ МФЦ.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2. ВОЗМОЖНОСТЬ ПОЛУЧЕНИЯ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ОБРАТНОЙ СВЯЗИ.</a:t>
                      </a:r>
                      <a:endParaRPr lang="ru-RU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45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56970"/>
              </p:ext>
            </p:extLst>
          </p:nvPr>
        </p:nvGraphicFramePr>
        <p:xfrm>
          <a:off x="859567" y="489843"/>
          <a:ext cx="10152185" cy="517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2185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</a:tblGrid>
              <a:tr h="742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 ЦЕЛЕВОГО СОСТОЯНИЯ ПРЕДОСТАВЛЕНИЯ ГОСУДАРСТВЕННОЙ УСЛУГИ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4428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 smtClean="0">
                          <a:latin typeface="+mn-lt"/>
                          <a:cs typeface="Times New Roman" panose="02020603050405020304" pitchFamily="18" charset="0"/>
                        </a:rPr>
                        <a:t>ОПТИМИЗАЦИЯ ПЕРЕЧНЯ ДОКУМЕНТОВ,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ПРЕДОСТАВЛЯЕМЫХ ЗАЯВИТЕЛЕМ ДЛЯ ПОЛУЧЕНИЯ УСЛУГИ</a:t>
                      </a:r>
                      <a:r>
                        <a:rPr lang="ru-RU" sz="1800" i="1" baseline="0" dirty="0" smtClean="0"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(ОТВЕТСТВЕННЫЙ СОТРУДНИК МИНИСТЕРСТВА СНИМАЕТ КОПИИ С ПРЕДСТАВЛЕННЫХ ЗАЯВИТЕЛЕМ  ОРИГИНАЛОВ ДОКУМЕНТОВ  ИЛИ ЗАПРАШИВАЕТ  НЕОБХОДМЫЕ ДОКУМЕНТЫ САМОСТОЯТЕЛЬНО)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Например: снимает скан –копии паспорта гражданина, ИНН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                  запрашивает выписку из </a:t>
                      </a:r>
                      <a:r>
                        <a:rPr lang="ru-RU" sz="1800" i="1" baseline="0" smtClean="0">
                          <a:latin typeface="+mn-lt"/>
                          <a:cs typeface="Times New Roman" panose="02020603050405020304" pitchFamily="18" charset="0"/>
                        </a:rPr>
                        <a:t>ЕГРЮЛ </a:t>
                      </a:r>
                      <a:r>
                        <a:rPr lang="ru-RU" sz="1800" i="1" baseline="0" smtClean="0">
                          <a:latin typeface="+mn-lt"/>
                          <a:cs typeface="Times New Roman" panose="02020603050405020304" pitchFamily="18" charset="0"/>
                        </a:rPr>
                        <a:t>(ЕГРИП)</a:t>
                      </a:r>
                      <a:endParaRPr lang="ru-RU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2. ОПТИМИЗАЦИЯ АДМИНИСТРАТИВНЫХ ПРОЦЕДУР В ЧАСТИ СРОКОВ ПОЛУЧЕНИЯ УСЛУГИ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(ОТВЕТСТВЕННЫЙ СОТРУДНИК МИНИСТЕРСТВА РАССМАТРИВАЕТ ДОКУМЕНТЫ  РАНЬШЕ  УСТАНОВЛЕННЫХ АДМИНИСТРАТИВНЫМ РЕГЛАМЕНТОМ  СРОКОВ).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3. ВОЗМОЖНОСТЬ ОБРАЩЕНИЯ ЗА УСЛУГОЙ ЧЕРЕЗ МФЦ.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. ВОЗМОЖНОСТЬ ПОЛУЧЕНИЯ ОБРАТНОЙ СВЯЗИ.</a:t>
                      </a:r>
                    </a:p>
                    <a:p>
                      <a:pPr marL="0" indent="0">
                        <a:buNone/>
                      </a:pPr>
                      <a:endParaRPr lang="ru-RU" sz="1800" i="1" baseline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1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35691"/>
              </p:ext>
            </p:extLst>
          </p:nvPr>
        </p:nvGraphicFramePr>
        <p:xfrm>
          <a:off x="896579" y="647360"/>
          <a:ext cx="10224245" cy="440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812">
                  <a:extLst>
                    <a:ext uri="{9D8B030D-6E8A-4147-A177-3AD203B41FA5}">
                      <a16:colId xmlns:a16="http://schemas.microsoft.com/office/drawing/2014/main" xmlns="" val="291478938"/>
                    </a:ext>
                  </a:extLst>
                </a:gridCol>
                <a:gridCol w="3663774">
                  <a:extLst>
                    <a:ext uri="{9D8B030D-6E8A-4147-A177-3AD203B41FA5}">
                      <a16:colId xmlns:a16="http://schemas.microsoft.com/office/drawing/2014/main" xmlns="" val="2649931650"/>
                    </a:ext>
                  </a:extLst>
                </a:gridCol>
                <a:gridCol w="2638248">
                  <a:extLst>
                    <a:ext uri="{9D8B030D-6E8A-4147-A177-3AD203B41FA5}">
                      <a16:colId xmlns:a16="http://schemas.microsoft.com/office/drawing/2014/main" xmlns="" val="797445524"/>
                    </a:ext>
                  </a:extLst>
                </a:gridCol>
                <a:gridCol w="3224411">
                  <a:extLst>
                    <a:ext uri="{9D8B030D-6E8A-4147-A177-3AD203B41FA5}">
                      <a16:colId xmlns:a16="http://schemas.microsoft.com/office/drawing/2014/main" xmlns="" val="2960433587"/>
                    </a:ext>
                  </a:extLst>
                </a:gridCol>
              </a:tblGrid>
              <a:tr h="835431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Метрики </a:t>
                      </a:r>
                      <a:r>
                        <a:rPr lang="ru-RU" alt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образа целевого состояния предоставления государственной услуги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Текущее значение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Плановое </a:t>
                      </a:r>
                      <a:r>
                        <a:rPr lang="ru-RU" sz="1200" dirty="0">
                          <a:effectLst/>
                        </a:rPr>
                        <a:t>значение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по результатам доработки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extLst>
                  <a:ext uri="{0D108BD9-81ED-4DB2-BD59-A6C34878D82A}">
                    <a16:rowId xmlns:a16="http://schemas.microsoft.com/office/drawing/2014/main" xmlns="" val="3028224279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Визиты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ведомство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xmlns="" val="2824456672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2.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документы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xmlns="" val="241714817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предоставления услуги (сервиса)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xmlns="" val="154202618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4.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получения обратной связи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xmlns="" val="42129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24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15909"/>
              </p:ext>
            </p:extLst>
          </p:nvPr>
        </p:nvGraphicFramePr>
        <p:xfrm>
          <a:off x="883252" y="818335"/>
          <a:ext cx="10336683" cy="543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0564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957186"/>
                <a:gridCol w="1073916"/>
                <a:gridCol w="3105017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333988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1.1. Назначение заместителя руководителя, ответственного за реализацию «дорожной карты»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 Минсельхоза РА от 03.06.2024 № П-08-01/0106 «Об утверждении «Дорожных карт» Министерства сельского хозяйства республики Алтай по доработке государственных услуг в 2024 году»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667977"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1.2. Определение структурного подразделения (структурных подразделений), ответственного за реализацию «дорожной карты»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8349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2.1. Обеспечение возможности выбора клиентом (заявителем) канала взаимодействия с органом власти для получения информации, уведомлений, результата</a:t>
                      </a:r>
                      <a:r>
                        <a:rPr lang="ru-RU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Выбор предоставляется независимо от канала, используемого для подачи заявления и документов клиентом (заявителем)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901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 Обеспечение возможности получения результата государственной услуги (сервиса) в электронной форме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того, что результат услуги заявитель получает только при очном взаимодействии, предлагаем исключить данный пункт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0275437"/>
                  </a:ext>
                </a:extLst>
              </a:tr>
              <a:tr h="58419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2.3.1. Обеспечение возможности обращения для предоставления государственной услуги (сервиса) на официальном сайте органа власти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marL="0" indent="450215" algn="just" defTabSz="914400" rtl="0" eaLnBrk="1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5264596"/>
                  </a:ext>
                </a:extLst>
              </a:tr>
              <a:tr h="37252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2.3.2. Обеспечение возможности обращения для предоставления государственной услуги (сервиса), всех ее административных процедур и составляющих посредством общедоступного и бесплатного мобильного приложения, обеспечивающего безопасность и конфиденциальность данных клиентов (заявителей),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отсутствия ведомственного мобильного приложения, предлагаем исключить данный пункт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0215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905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03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42151"/>
              </p:ext>
            </p:extLst>
          </p:nvPr>
        </p:nvGraphicFramePr>
        <p:xfrm>
          <a:off x="877331" y="713384"/>
          <a:ext cx="10758119" cy="508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1556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050325"/>
                <a:gridCol w="1000897"/>
                <a:gridCol w="3665341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0004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2.3.3. Обеспечение однократной идентификации и аутентификации посредством ЕСИА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отсутствия ведомственного мобильного приложения, предлагаем исключить данный пункт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2.3.4. Обеспечение возможности записи на прием в орган власти или МФЦ на ЕПГУ, официальном сайте органа власти,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57913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2.4.1.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возможности обращения для предоставления государственной услуги (сервиса) через МФЦ, в том числе по экстерриториальному принципу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824475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2.4.2. Обеспечение обучения сотрудников МФЦ по доведению до заявителей исчерпывающей и достоверной информации; технического взаимодействия с МФЦ без необходимости дублирования информации на бумажном носителе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2.4.3. Обеспечение возможности обращения для предоставления государственной услуги (сервиса) непосредственно в орган власти (его территориальное подразделение), в том числе по экстерриториальному принципу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052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2.4.4. Обеспечение возможности предварительной записи для посещения органа власти (его территориального подразделения), МФЦ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2.5.1. Обеспечение внедрения роботизированных голосовых помощников для консультирования клиентов (заявителей)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4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651178"/>
              </p:ext>
            </p:extLst>
          </p:nvPr>
        </p:nvGraphicFramePr>
        <p:xfrm>
          <a:off x="734970" y="577459"/>
          <a:ext cx="10653344" cy="523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3982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013253"/>
                <a:gridCol w="1013254"/>
                <a:gridCol w="3232855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0004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2.6.1. Размещение информации о государственной услуге (сервисе) (порядке получения, необходимых документах, формах заявлений), государственной пошлине (плате), порядке и особенностях ее оплаты, актуальных нормативных правовых актах на ЕПГУ и официальном сайте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2.6.2. Создание раздела с ответами на часто задаваемые вопросы в рамках предоставления государственной услуги (сервиса) на ЕПГУ и официальном сайте, с обучающим контентом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Организация сбора обратной связи по каждой государственной услуге (сервису) и в целом о  взаимодействии с органом власти (функциональности мобильного приложения, сайта)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67541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 Обеспечение возможности оценки онлайн/при личном посещении/в МФЦ государственной услуги (сервиса) на любом этапе ее предоставления и после получения результата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 Определение порядка сбора обратной связи в каждой точке взаимодействия с заявителем и уведомления заявителя о результатах ее рассмотрения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 Формирование системы управления изменениями на основании полученной обратной связи , механизма рассмотрения предложений клиентов (заявителей) о доработке государственной услуги (сервиса)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 Определение порядка реализации мероприятий по реинжинирингу процесса оказания государственной услуги (функционирования сервиса), в том числе разработки плана по улучшению клиентского пути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83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«Государственная регистрация самоходных машин и прицепов к ним»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00714"/>
              </p:ext>
            </p:extLst>
          </p:nvPr>
        </p:nvGraphicFramePr>
        <p:xfrm>
          <a:off x="487834" y="762811"/>
          <a:ext cx="10653344" cy="294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7863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272746"/>
                <a:gridCol w="1248032"/>
                <a:gridCol w="3504703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00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 Определение порядка и периодичности актуализации клиентских сегментов и типовых потребностей клиентов (заявителей)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marL="0" marR="0" indent="2095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 Обеспечение </a:t>
                      </a:r>
                      <a:r>
                        <a:rPr lang="ru-RU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проактивного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оказания государственной услуги (сервиса) при наличии согласия заявителя</a:t>
                      </a:r>
                    </a:p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исполнение, риск невыполнения имеется.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предлагаем исключить данный пункт, поскольку процедура государственной регистрации носит заявительный характер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 Повторное 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самооценки государственной услуги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9598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льзовательские 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0B6B3"/>
      </a:accent1>
      <a:accent2>
        <a:srgbClr val="004E8B"/>
      </a:accent2>
      <a:accent3>
        <a:srgbClr val="0082A0"/>
      </a:accent3>
      <a:accent4>
        <a:srgbClr val="BEBCBC"/>
      </a:accent4>
      <a:accent5>
        <a:srgbClr val="7B7B7B"/>
      </a:accent5>
      <a:accent6>
        <a:srgbClr val="FEC79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</TotalTime>
  <Words>1147</Words>
  <Application>Microsoft Office PowerPoint</Application>
  <PresentationFormat>Произвольный</PresentationFormat>
  <Paragraphs>178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Дорожная карта по доработке государственной услуги «Государственная регистрация самоходных машин и прицепов к ним»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RePack by Diakov</cp:lastModifiedBy>
  <cp:revision>109</cp:revision>
  <cp:lastPrinted>2024-08-20T08:52:22Z</cp:lastPrinted>
  <dcterms:created xsi:type="dcterms:W3CDTF">2023-11-30T10:21:34Z</dcterms:created>
  <dcterms:modified xsi:type="dcterms:W3CDTF">2024-08-20T08:58:01Z</dcterms:modified>
</cp:coreProperties>
</file>