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4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  <p:sldMasterId id="2147483951" r:id="rId2"/>
    <p:sldMasterId id="2147484037" r:id="rId3"/>
    <p:sldMasterId id="2147484091" r:id="rId4"/>
    <p:sldMasterId id="2147484153" r:id="rId5"/>
    <p:sldMasterId id="2147484216" r:id="rId6"/>
    <p:sldMasterId id="2147484228" r:id="rId7"/>
    <p:sldMasterId id="2147484231" r:id="rId8"/>
  </p:sldMasterIdLst>
  <p:notesMasterIdLst>
    <p:notesMasterId r:id="rId21"/>
  </p:notesMasterIdLst>
  <p:handoutMasterIdLst>
    <p:handoutMasterId r:id="rId22"/>
  </p:handoutMasterIdLst>
  <p:sldIdLst>
    <p:sldId id="397" r:id="rId9"/>
    <p:sldId id="399" r:id="rId10"/>
    <p:sldId id="392" r:id="rId11"/>
    <p:sldId id="398" r:id="rId12"/>
    <p:sldId id="390" r:id="rId13"/>
    <p:sldId id="391" r:id="rId14"/>
    <p:sldId id="393" r:id="rId15"/>
    <p:sldId id="385" r:id="rId16"/>
    <p:sldId id="386" r:id="rId17"/>
    <p:sldId id="306" r:id="rId18"/>
    <p:sldId id="395" r:id="rId19"/>
    <p:sldId id="396" r:id="rId20"/>
  </p:sldIdLst>
  <p:sldSz cx="10691813" cy="7559675"/>
  <p:notesSz cx="6797675" cy="9926638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лисов Артём Викторович" initials="ВАВ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AD"/>
    <a:srgbClr val="F83458"/>
    <a:srgbClr val="DEE2F4"/>
    <a:srgbClr val="CBD4F5"/>
    <a:srgbClr val="FF496C"/>
    <a:srgbClr val="EBEEF9"/>
    <a:srgbClr val="E2E6F6"/>
    <a:srgbClr val="DFE5F9"/>
    <a:srgbClr val="EDF5FE"/>
    <a:srgbClr val="FE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8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-1476" y="-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22FD-42AE-4246-AB70-1162A314EA1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0C44-D1E6-4D64-B6C3-8DE2D9AAD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83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9908-1920-482F-A6D2-BADA50BDBEE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703D-D415-4AB4-BF73-AFF4B5C7A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67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7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361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7261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2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6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19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457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190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50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43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53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19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34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716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4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09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324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00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594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919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3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82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95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950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578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03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524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12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643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215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112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05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91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571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637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81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672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098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588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24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92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126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6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883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309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084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848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353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143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930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884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2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45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928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791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728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8635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45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720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025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93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80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33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922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404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29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63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2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557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554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984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3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869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812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198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505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018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68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534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164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134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417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279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26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867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42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795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446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297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638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217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988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02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258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904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253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91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53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967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579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324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07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2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43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43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125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937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226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566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740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349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60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51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4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6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23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25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707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109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8663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873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2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97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498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04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3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41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2263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253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23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103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7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57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518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2200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730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60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454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197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70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593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504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38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422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2441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1631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25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2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1701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642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3776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360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819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74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555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8409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95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6130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1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180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171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1583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20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787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7016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58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9818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531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248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9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766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475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7745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99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135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165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872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2285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6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44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538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9926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941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6837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5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0656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5454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842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399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9357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43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738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2600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433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2242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704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6399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1562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039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8162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792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46166" y="3191289"/>
            <a:ext cx="4715024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46166" y="4970470"/>
            <a:ext cx="4715024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3" y="525445"/>
            <a:ext cx="4198759" cy="110833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746166" y="6875481"/>
            <a:ext cx="4715024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27312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8375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17795"/>
          <a:stretch/>
        </p:blipFill>
        <p:spPr>
          <a:xfrm>
            <a:off x="1" y="0"/>
            <a:ext cx="6314063" cy="7559675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4548554" y="4"/>
            <a:ext cx="6143262" cy="755967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0919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165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1997" y="606844"/>
            <a:ext cx="8978368" cy="6341498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25182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3325182" y="6240480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325182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0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9276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032" y="6954860"/>
            <a:ext cx="2494756" cy="402483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9" y="5529026"/>
            <a:ext cx="4198759" cy="110833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9276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35544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56315" y="5837997"/>
            <a:ext cx="2494756" cy="4024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18.10.2022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4335544" y="6954858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35544" y="1716075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2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4"/>
            <a:ext cx="9021159" cy="873130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7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2" y="1557324"/>
            <a:ext cx="3969347" cy="500065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5237176" y="2084252"/>
            <a:ext cx="4412638" cy="3886613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1042615"/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Текст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5598355" y="2033415"/>
            <a:ext cx="3621481" cy="39688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580999" y="1557433"/>
            <a:ext cx="4007573" cy="49207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4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21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174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009119" y="1716078"/>
            <a:ext cx="4546630" cy="5000654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580998" y="1716678"/>
            <a:ext cx="4209901" cy="396882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6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546686" y="1557436"/>
            <a:ext cx="9009122" cy="5239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546686" y="1557433"/>
            <a:ext cx="9009122" cy="515877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3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546686" y="1557433"/>
            <a:ext cx="9009122" cy="4920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40985" y="1477951"/>
            <a:ext cx="5220205" cy="5238781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4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446067"/>
            <a:ext cx="9021159" cy="635004"/>
          </a:xfrm>
        </p:spPr>
        <p:txBody>
          <a:bodyPr anchor="t">
            <a:noAutofit/>
          </a:bodyPr>
          <a:lstStyle>
            <a:lvl1pPr>
              <a:defRPr sz="2300"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371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84EB-F480-43C8-B79E-40610A0F26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6F60-8952-447D-AF85-B61727C278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0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9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31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0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95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2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28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93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96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07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9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8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7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3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11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2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465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0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9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4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7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58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31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5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26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7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5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22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7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62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69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28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74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4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85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5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4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5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6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98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97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26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1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07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9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90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59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1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7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26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59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843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92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0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794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4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551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548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766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0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551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7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6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041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797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4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0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47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91.xml"/><Relationship Id="rId55" Type="http://schemas.openxmlformats.org/officeDocument/2006/relationships/slideLayout" Target="../slideLayouts/slideLayout96.xml"/><Relationship Id="rId63" Type="http://schemas.openxmlformats.org/officeDocument/2006/relationships/tags" Target="../tags/tag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slideLayout" Target="../slideLayouts/slideLayout86.xml"/><Relationship Id="rId53" Type="http://schemas.openxmlformats.org/officeDocument/2006/relationships/slideLayout" Target="../slideLayouts/slideLayout94.xml"/><Relationship Id="rId58" Type="http://schemas.openxmlformats.org/officeDocument/2006/relationships/slideLayout" Target="../slideLayouts/slideLayout99.xml"/><Relationship Id="rId5" Type="http://schemas.openxmlformats.org/officeDocument/2006/relationships/slideLayout" Target="../slideLayouts/slideLayout46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48" Type="http://schemas.openxmlformats.org/officeDocument/2006/relationships/slideLayout" Target="../slideLayouts/slideLayout89.xml"/><Relationship Id="rId56" Type="http://schemas.openxmlformats.org/officeDocument/2006/relationships/slideLayout" Target="../slideLayouts/slideLayout97.xml"/><Relationship Id="rId64" Type="http://schemas.openxmlformats.org/officeDocument/2006/relationships/oleObject" Target="../embeddings/oleObject2.bin"/><Relationship Id="rId8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92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slideLayout" Target="../slideLayouts/slideLayout87.xml"/><Relationship Id="rId59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Relationship Id="rId54" Type="http://schemas.openxmlformats.org/officeDocument/2006/relationships/slideLayout" Target="../slideLayouts/slideLayout95.xml"/><Relationship Id="rId62" Type="http://schemas.openxmlformats.org/officeDocument/2006/relationships/vmlDrawing" Target="../drawings/vmlDrawing2.v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49" Type="http://schemas.openxmlformats.org/officeDocument/2006/relationships/slideLayout" Target="../slideLayouts/slideLayout90.xml"/><Relationship Id="rId57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72.xml"/><Relationship Id="rId44" Type="http://schemas.openxmlformats.org/officeDocument/2006/relationships/slideLayout" Target="../slideLayouts/slideLayout85.xml"/><Relationship Id="rId52" Type="http://schemas.openxmlformats.org/officeDocument/2006/relationships/slideLayout" Target="../slideLayouts/slideLayout93.xml"/><Relationship Id="rId60" Type="http://schemas.openxmlformats.org/officeDocument/2006/relationships/slideLayout" Target="../slideLayouts/slideLayout101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42" Type="http://schemas.openxmlformats.org/officeDocument/2006/relationships/slideLayout" Target="../slideLayouts/slideLayout143.xml"/><Relationship Id="rId47" Type="http://schemas.openxmlformats.org/officeDocument/2006/relationships/slideLayout" Target="../slideLayouts/slideLayout148.xml"/><Relationship Id="rId50" Type="http://schemas.openxmlformats.org/officeDocument/2006/relationships/slideLayout" Target="../slideLayouts/slideLayout151.xml"/><Relationship Id="rId55" Type="http://schemas.openxmlformats.org/officeDocument/2006/relationships/vmlDrawing" Target="../drawings/vmlDrawing3.v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slideLayout" Target="../slideLayouts/slideLayout141.xml"/><Relationship Id="rId45" Type="http://schemas.openxmlformats.org/officeDocument/2006/relationships/slideLayout" Target="../slideLayouts/slideLayout146.xml"/><Relationship Id="rId53" Type="http://schemas.openxmlformats.org/officeDocument/2006/relationships/slideLayout" Target="../slideLayouts/slideLayout154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43" Type="http://schemas.openxmlformats.org/officeDocument/2006/relationships/slideLayout" Target="../slideLayouts/slideLayout144.xml"/><Relationship Id="rId48" Type="http://schemas.openxmlformats.org/officeDocument/2006/relationships/slideLayout" Target="../slideLayouts/slideLayout149.xml"/><Relationship Id="rId56" Type="http://schemas.openxmlformats.org/officeDocument/2006/relationships/tags" Target="../tags/tag4.xml"/><Relationship Id="rId8" Type="http://schemas.openxmlformats.org/officeDocument/2006/relationships/slideLayout" Target="../slideLayouts/slideLayout109.xml"/><Relationship Id="rId51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4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21.xml"/><Relationship Id="rId41" Type="http://schemas.openxmlformats.org/officeDocument/2006/relationships/slideLayout" Target="../slideLayouts/slideLayout142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49" Type="http://schemas.openxmlformats.org/officeDocument/2006/relationships/slideLayout" Target="../slideLayouts/slideLayout150.xml"/><Relationship Id="rId57" Type="http://schemas.openxmlformats.org/officeDocument/2006/relationships/oleObject" Target="../embeddings/oleObject3.bin"/><Relationship Id="rId10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32.xml"/><Relationship Id="rId44" Type="http://schemas.openxmlformats.org/officeDocument/2006/relationships/slideLayout" Target="../slideLayouts/slideLayout145.xml"/><Relationship Id="rId52" Type="http://schemas.openxmlformats.org/officeDocument/2006/relationships/slideLayout" Target="../slideLayouts/slideLayout15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9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88.xml"/><Relationship Id="rId42" Type="http://schemas.openxmlformats.org/officeDocument/2006/relationships/slideLayout" Target="../slideLayouts/slideLayout196.xml"/><Relationship Id="rId47" Type="http://schemas.openxmlformats.org/officeDocument/2006/relationships/slideLayout" Target="../slideLayouts/slideLayout201.xml"/><Relationship Id="rId50" Type="http://schemas.openxmlformats.org/officeDocument/2006/relationships/slideLayout" Target="../slideLayouts/slideLayout204.xml"/><Relationship Id="rId55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9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40" Type="http://schemas.openxmlformats.org/officeDocument/2006/relationships/slideLayout" Target="../slideLayouts/slideLayout194.xml"/><Relationship Id="rId45" Type="http://schemas.openxmlformats.org/officeDocument/2006/relationships/slideLayout" Target="../slideLayouts/slideLayout199.xml"/><Relationship Id="rId53" Type="http://schemas.openxmlformats.org/officeDocument/2006/relationships/slideLayout" Target="../slideLayouts/slideLayout207.xml"/><Relationship Id="rId58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159.xml"/><Relationship Id="rId61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Relationship Id="rId43" Type="http://schemas.openxmlformats.org/officeDocument/2006/relationships/slideLayout" Target="../slideLayouts/slideLayout197.xml"/><Relationship Id="rId48" Type="http://schemas.openxmlformats.org/officeDocument/2006/relationships/slideLayout" Target="../slideLayouts/slideLayout202.xml"/><Relationship Id="rId56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162.xml"/><Relationship Id="rId51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Relationship Id="rId46" Type="http://schemas.openxmlformats.org/officeDocument/2006/relationships/slideLayout" Target="../slideLayouts/slideLayout200.xml"/><Relationship Id="rId59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174.xml"/><Relationship Id="rId41" Type="http://schemas.openxmlformats.org/officeDocument/2006/relationships/slideLayout" Target="../slideLayouts/slideLayout195.xml"/><Relationship Id="rId54" Type="http://schemas.openxmlformats.org/officeDocument/2006/relationships/slideLayout" Target="../slideLayouts/slideLayout208.xml"/><Relationship Id="rId62" Type="http://schemas.openxmlformats.org/officeDocument/2006/relationships/theme" Target="../theme/theme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49" Type="http://schemas.openxmlformats.org/officeDocument/2006/relationships/slideLayout" Target="../slideLayouts/slideLayout203.xml"/><Relationship Id="rId57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85.xml"/><Relationship Id="rId44" Type="http://schemas.openxmlformats.org/officeDocument/2006/relationships/slideLayout" Target="../slideLayouts/slideLayout198.xml"/><Relationship Id="rId52" Type="http://schemas.openxmlformats.org/officeDocument/2006/relationships/slideLayout" Target="../slideLayouts/slideLayout206.xml"/><Relationship Id="rId6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41.xml"/><Relationship Id="rId21" Type="http://schemas.openxmlformats.org/officeDocument/2006/relationships/slideLayout" Target="../slideLayouts/slideLayout236.xml"/><Relationship Id="rId34" Type="http://schemas.openxmlformats.org/officeDocument/2006/relationships/slideLayout" Target="../slideLayouts/slideLayout249.xml"/><Relationship Id="rId42" Type="http://schemas.openxmlformats.org/officeDocument/2006/relationships/slideLayout" Target="../slideLayouts/slideLayout257.xml"/><Relationship Id="rId47" Type="http://schemas.openxmlformats.org/officeDocument/2006/relationships/slideLayout" Target="../slideLayouts/slideLayout262.xml"/><Relationship Id="rId50" Type="http://schemas.openxmlformats.org/officeDocument/2006/relationships/slideLayout" Target="../slideLayouts/slideLayout265.xml"/><Relationship Id="rId55" Type="http://schemas.openxmlformats.org/officeDocument/2006/relationships/slideLayout" Target="../slideLayouts/slideLayout270.xml"/><Relationship Id="rId63" Type="http://schemas.openxmlformats.org/officeDocument/2006/relationships/tags" Target="../tags/tag5.xml"/><Relationship Id="rId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9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39.xml"/><Relationship Id="rId32" Type="http://schemas.openxmlformats.org/officeDocument/2006/relationships/slideLayout" Target="../slideLayouts/slideLayout247.xml"/><Relationship Id="rId37" Type="http://schemas.openxmlformats.org/officeDocument/2006/relationships/slideLayout" Target="../slideLayouts/slideLayout252.xml"/><Relationship Id="rId40" Type="http://schemas.openxmlformats.org/officeDocument/2006/relationships/slideLayout" Target="../slideLayouts/slideLayout255.xml"/><Relationship Id="rId45" Type="http://schemas.openxmlformats.org/officeDocument/2006/relationships/slideLayout" Target="../slideLayouts/slideLayout260.xml"/><Relationship Id="rId53" Type="http://schemas.openxmlformats.org/officeDocument/2006/relationships/slideLayout" Target="../slideLayouts/slideLayout268.xml"/><Relationship Id="rId58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20.xml"/><Relationship Id="rId61" Type="http://schemas.openxmlformats.org/officeDocument/2006/relationships/theme" Target="../theme/theme5.xml"/><Relationship Id="rId1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42.xml"/><Relationship Id="rId30" Type="http://schemas.openxmlformats.org/officeDocument/2006/relationships/slideLayout" Target="../slideLayouts/slideLayout245.xml"/><Relationship Id="rId35" Type="http://schemas.openxmlformats.org/officeDocument/2006/relationships/slideLayout" Target="../slideLayouts/slideLayout250.xml"/><Relationship Id="rId43" Type="http://schemas.openxmlformats.org/officeDocument/2006/relationships/slideLayout" Target="../slideLayouts/slideLayout258.xml"/><Relationship Id="rId48" Type="http://schemas.openxmlformats.org/officeDocument/2006/relationships/slideLayout" Target="../slideLayouts/slideLayout263.xml"/><Relationship Id="rId56" Type="http://schemas.openxmlformats.org/officeDocument/2006/relationships/slideLayout" Target="../slideLayouts/slideLayout271.xml"/><Relationship Id="rId64" Type="http://schemas.openxmlformats.org/officeDocument/2006/relationships/oleObject" Target="../embeddings/oleObject4.bin"/><Relationship Id="rId8" Type="http://schemas.openxmlformats.org/officeDocument/2006/relationships/slideLayout" Target="../slideLayouts/slideLayout223.xml"/><Relationship Id="rId51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5" Type="http://schemas.openxmlformats.org/officeDocument/2006/relationships/slideLayout" Target="../slideLayouts/slideLayout240.xml"/><Relationship Id="rId33" Type="http://schemas.openxmlformats.org/officeDocument/2006/relationships/slideLayout" Target="../slideLayouts/slideLayout248.xml"/><Relationship Id="rId38" Type="http://schemas.openxmlformats.org/officeDocument/2006/relationships/slideLayout" Target="../slideLayouts/slideLayout253.xml"/><Relationship Id="rId46" Type="http://schemas.openxmlformats.org/officeDocument/2006/relationships/slideLayout" Target="../slideLayouts/slideLayout261.xml"/><Relationship Id="rId59" Type="http://schemas.openxmlformats.org/officeDocument/2006/relationships/slideLayout" Target="../slideLayouts/slideLayout274.xml"/><Relationship Id="rId20" Type="http://schemas.openxmlformats.org/officeDocument/2006/relationships/slideLayout" Target="../slideLayouts/slideLayout235.xml"/><Relationship Id="rId41" Type="http://schemas.openxmlformats.org/officeDocument/2006/relationships/slideLayout" Target="../slideLayouts/slideLayout256.xml"/><Relationship Id="rId54" Type="http://schemas.openxmlformats.org/officeDocument/2006/relationships/slideLayout" Target="../slideLayouts/slideLayout269.xml"/><Relationship Id="rId62" Type="http://schemas.openxmlformats.org/officeDocument/2006/relationships/vmlDrawing" Target="../drawings/vmlDrawing4.v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0.xml"/><Relationship Id="rId23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43.xml"/><Relationship Id="rId36" Type="http://schemas.openxmlformats.org/officeDocument/2006/relationships/slideLayout" Target="../slideLayouts/slideLayout251.xml"/><Relationship Id="rId49" Type="http://schemas.openxmlformats.org/officeDocument/2006/relationships/slideLayout" Target="../slideLayouts/slideLayout264.xml"/><Relationship Id="rId57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25.xml"/><Relationship Id="rId31" Type="http://schemas.openxmlformats.org/officeDocument/2006/relationships/slideLayout" Target="../slideLayouts/slideLayout246.xml"/><Relationship Id="rId44" Type="http://schemas.openxmlformats.org/officeDocument/2006/relationships/slideLayout" Target="../slideLayouts/slideLayout259.xml"/><Relationship Id="rId52" Type="http://schemas.openxmlformats.org/officeDocument/2006/relationships/slideLayout" Target="../slideLayouts/slideLayout267.xml"/><Relationship Id="rId60" Type="http://schemas.openxmlformats.org/officeDocument/2006/relationships/slideLayout" Target="../slideLayouts/slideLayout275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39" Type="http://schemas.openxmlformats.org/officeDocument/2006/relationships/slideLayout" Target="../slideLayouts/slideLayout2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64976939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Слайд think-cell" r:id="rId45" imgW="347" imgH="348" progId="TCLayout.ActiveDocument.1">
                  <p:embed/>
                </p:oleObj>
              </mc:Choice>
              <mc:Fallback>
                <p:oleObj name="Слайд think-cell" r:id="rId4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30" r:id="rId12"/>
    <p:sldLayoutId id="2147483932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  <p:sldLayoutId id="2147483866" r:id="rId35"/>
    <p:sldLayoutId id="2147483867" r:id="rId36"/>
    <p:sldLayoutId id="2147483868" r:id="rId37"/>
    <p:sldLayoutId id="2147483869" r:id="rId38"/>
    <p:sldLayoutId id="2147483870" r:id="rId39"/>
    <p:sldLayoutId id="2147483871" r:id="rId40"/>
    <p:sldLayoutId id="2147483872" r:id="rId4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24646216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Слайд think-cell" r:id="rId64" imgW="347" imgH="348" progId="TCLayout.ActiveDocument.1">
                  <p:embed/>
                </p:oleObj>
              </mc:Choice>
              <mc:Fallback>
                <p:oleObj name="Слайд think-cell" r:id="rId6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  <p:sldLayoutId id="2147483983" r:id="rId32"/>
    <p:sldLayoutId id="2147483984" r:id="rId33"/>
    <p:sldLayoutId id="2147483985" r:id="rId34"/>
    <p:sldLayoutId id="2147483986" r:id="rId35"/>
    <p:sldLayoutId id="2147483987" r:id="rId36"/>
    <p:sldLayoutId id="2147483988" r:id="rId37"/>
    <p:sldLayoutId id="2147483989" r:id="rId38"/>
    <p:sldLayoutId id="2147483990" r:id="rId39"/>
    <p:sldLayoutId id="2147483991" r:id="rId40"/>
    <p:sldLayoutId id="2147483992" r:id="rId41"/>
    <p:sldLayoutId id="2147483993" r:id="rId42"/>
    <p:sldLayoutId id="2147483994" r:id="rId43"/>
    <p:sldLayoutId id="2147483995" r:id="rId44"/>
    <p:sldLayoutId id="2147483996" r:id="rId45"/>
    <p:sldLayoutId id="2147483997" r:id="rId46"/>
    <p:sldLayoutId id="2147483998" r:id="rId47"/>
    <p:sldLayoutId id="2147483999" r:id="rId48"/>
    <p:sldLayoutId id="2147484000" r:id="rId49"/>
    <p:sldLayoutId id="2147484001" r:id="rId50"/>
    <p:sldLayoutId id="2147484002" r:id="rId51"/>
    <p:sldLayoutId id="2147484003" r:id="rId52"/>
    <p:sldLayoutId id="2147484004" r:id="rId53"/>
    <p:sldLayoutId id="2147484005" r:id="rId54"/>
    <p:sldLayoutId id="2147484006" r:id="rId55"/>
    <p:sldLayoutId id="2147484007" r:id="rId56"/>
    <p:sldLayoutId id="2147484008" r:id="rId57"/>
    <p:sldLayoutId id="2147484009" r:id="rId58"/>
    <p:sldLayoutId id="2147484010" r:id="rId59"/>
    <p:sldLayoutId id="2147484011" r:id="rId6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30315830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Слайд think-cell" r:id="rId57" imgW="347" imgH="348" progId="TCLayout.ActiveDocument.1">
                  <p:embed/>
                </p:oleObj>
              </mc:Choice>
              <mc:Fallback>
                <p:oleObj name="Слайд think-cell" r:id="rId57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59" r:id="rId22"/>
    <p:sldLayoutId id="2147484060" r:id="rId23"/>
    <p:sldLayoutId id="2147484061" r:id="rId24"/>
    <p:sldLayoutId id="2147484062" r:id="rId25"/>
    <p:sldLayoutId id="2147484063" r:id="rId26"/>
    <p:sldLayoutId id="2147484064" r:id="rId27"/>
    <p:sldLayoutId id="2147484065" r:id="rId28"/>
    <p:sldLayoutId id="2147484066" r:id="rId29"/>
    <p:sldLayoutId id="2147484067" r:id="rId30"/>
    <p:sldLayoutId id="2147484068" r:id="rId31"/>
    <p:sldLayoutId id="2147484069" r:id="rId32"/>
    <p:sldLayoutId id="2147484070" r:id="rId33"/>
    <p:sldLayoutId id="2147484071" r:id="rId34"/>
    <p:sldLayoutId id="2147484072" r:id="rId35"/>
    <p:sldLayoutId id="2147484073" r:id="rId36"/>
    <p:sldLayoutId id="2147484074" r:id="rId37"/>
    <p:sldLayoutId id="2147484075" r:id="rId38"/>
    <p:sldLayoutId id="2147484076" r:id="rId39"/>
    <p:sldLayoutId id="2147484077" r:id="rId40"/>
    <p:sldLayoutId id="2147484078" r:id="rId41"/>
    <p:sldLayoutId id="2147484079" r:id="rId42"/>
    <p:sldLayoutId id="2147484080" r:id="rId43"/>
    <p:sldLayoutId id="2147484081" r:id="rId44"/>
    <p:sldLayoutId id="2147484082" r:id="rId45"/>
    <p:sldLayoutId id="2147484083" r:id="rId46"/>
    <p:sldLayoutId id="2147484084" r:id="rId47"/>
    <p:sldLayoutId id="2147484085" r:id="rId48"/>
    <p:sldLayoutId id="2147484086" r:id="rId49"/>
    <p:sldLayoutId id="2147484087" r:id="rId50"/>
    <p:sldLayoutId id="2147484088" r:id="rId51"/>
    <p:sldLayoutId id="2147484089" r:id="rId52"/>
    <p:sldLayoutId id="2147484090" r:id="rId5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  <p:sldLayoutId id="2147484120" r:id="rId29"/>
    <p:sldLayoutId id="2147484121" r:id="rId30"/>
    <p:sldLayoutId id="2147484122" r:id="rId31"/>
    <p:sldLayoutId id="2147484123" r:id="rId32"/>
    <p:sldLayoutId id="2147484124" r:id="rId33"/>
    <p:sldLayoutId id="2147484125" r:id="rId34"/>
    <p:sldLayoutId id="2147484126" r:id="rId35"/>
    <p:sldLayoutId id="2147484127" r:id="rId36"/>
    <p:sldLayoutId id="2147484128" r:id="rId37"/>
    <p:sldLayoutId id="2147484129" r:id="rId38"/>
    <p:sldLayoutId id="2147484130" r:id="rId39"/>
    <p:sldLayoutId id="2147484131" r:id="rId40"/>
    <p:sldLayoutId id="2147484132" r:id="rId41"/>
    <p:sldLayoutId id="2147484133" r:id="rId42"/>
    <p:sldLayoutId id="2147484134" r:id="rId43"/>
    <p:sldLayoutId id="2147484135" r:id="rId44"/>
    <p:sldLayoutId id="2147484136" r:id="rId45"/>
    <p:sldLayoutId id="2147484137" r:id="rId46"/>
    <p:sldLayoutId id="2147484138" r:id="rId47"/>
    <p:sldLayoutId id="2147484139" r:id="rId48"/>
    <p:sldLayoutId id="2147484140" r:id="rId49"/>
    <p:sldLayoutId id="2147484141" r:id="rId50"/>
    <p:sldLayoutId id="2147484142" r:id="rId51"/>
    <p:sldLayoutId id="2147484143" r:id="rId52"/>
    <p:sldLayoutId id="2147484144" r:id="rId53"/>
    <p:sldLayoutId id="2147484145" r:id="rId54"/>
    <p:sldLayoutId id="2147484146" r:id="rId55"/>
    <p:sldLayoutId id="2147484147" r:id="rId56"/>
    <p:sldLayoutId id="2147484148" r:id="rId57"/>
    <p:sldLayoutId id="2147484149" r:id="rId58"/>
    <p:sldLayoutId id="2147484150" r:id="rId59"/>
    <p:sldLayoutId id="2147484151" r:id="rId60"/>
    <p:sldLayoutId id="2147484152" r:id="rId6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348350160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Слайд think-cell" r:id="rId64" imgW="347" imgH="348" progId="TCLayout.ActiveDocument.1">
                  <p:embed/>
                </p:oleObj>
              </mc:Choice>
              <mc:Fallback>
                <p:oleObj name="Слайд think-cell" r:id="rId6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  <p:sldLayoutId id="2147484173" r:id="rId20"/>
    <p:sldLayoutId id="2147484174" r:id="rId21"/>
    <p:sldLayoutId id="2147484175" r:id="rId22"/>
    <p:sldLayoutId id="2147484176" r:id="rId23"/>
    <p:sldLayoutId id="2147484177" r:id="rId24"/>
    <p:sldLayoutId id="2147484178" r:id="rId25"/>
    <p:sldLayoutId id="2147484179" r:id="rId26"/>
    <p:sldLayoutId id="2147484180" r:id="rId27"/>
    <p:sldLayoutId id="2147484181" r:id="rId28"/>
    <p:sldLayoutId id="2147484182" r:id="rId29"/>
    <p:sldLayoutId id="2147484183" r:id="rId30"/>
    <p:sldLayoutId id="2147484184" r:id="rId31"/>
    <p:sldLayoutId id="2147484185" r:id="rId32"/>
    <p:sldLayoutId id="2147484186" r:id="rId33"/>
    <p:sldLayoutId id="2147484187" r:id="rId34"/>
    <p:sldLayoutId id="2147484188" r:id="rId35"/>
    <p:sldLayoutId id="2147484189" r:id="rId36"/>
    <p:sldLayoutId id="2147484190" r:id="rId37"/>
    <p:sldLayoutId id="2147484191" r:id="rId38"/>
    <p:sldLayoutId id="2147484192" r:id="rId39"/>
    <p:sldLayoutId id="2147484193" r:id="rId40"/>
    <p:sldLayoutId id="2147484194" r:id="rId41"/>
    <p:sldLayoutId id="2147484195" r:id="rId42"/>
    <p:sldLayoutId id="2147484196" r:id="rId43"/>
    <p:sldLayoutId id="2147484197" r:id="rId44"/>
    <p:sldLayoutId id="2147484198" r:id="rId45"/>
    <p:sldLayoutId id="2147484199" r:id="rId46"/>
    <p:sldLayoutId id="2147484200" r:id="rId47"/>
    <p:sldLayoutId id="2147484201" r:id="rId48"/>
    <p:sldLayoutId id="2147484202" r:id="rId49"/>
    <p:sldLayoutId id="2147484203" r:id="rId50"/>
    <p:sldLayoutId id="2147484204" r:id="rId51"/>
    <p:sldLayoutId id="2147484205" r:id="rId52"/>
    <p:sldLayoutId id="2147484206" r:id="rId53"/>
    <p:sldLayoutId id="2147484207" r:id="rId54"/>
    <p:sldLayoutId id="2147484208" r:id="rId55"/>
    <p:sldLayoutId id="2147484209" r:id="rId56"/>
    <p:sldLayoutId id="2147484210" r:id="rId57"/>
    <p:sldLayoutId id="2147484211" r:id="rId58"/>
    <p:sldLayoutId id="2147484212" r:id="rId59"/>
    <p:sldLayoutId id="2147484213" r:id="rId6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7"/>
            <a:ext cx="9622632" cy="4989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46C04923-972A-48A5-9797-2231EA842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18.10.2022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1"/>
            <a:ext cx="3385741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615" rtl="0" eaLnBrk="1" latinLnBrk="0" hangingPunct="1">
        <a:spcBef>
          <a:spcPct val="0"/>
        </a:spcBef>
        <a:buNone/>
        <a:defRPr sz="27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47126" indent="-325818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303270" indent="-260653" algn="l" defTabSz="1042615" rtl="0" eaLnBrk="1" latinLnBrk="0" hangingPunct="1">
        <a:spcBef>
          <a:spcPct val="20000"/>
        </a:spcBef>
        <a:buFont typeface="Arial" pitchFamily="34" charset="0"/>
        <a:buChar char="―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824576" indent="-260653" algn="l" defTabSz="1042615" rtl="0" eaLnBrk="1" latinLnBrk="0" hangingPunct="1">
        <a:spcBef>
          <a:spcPct val="20000"/>
        </a:spcBef>
        <a:buFont typeface="Arial" pitchFamily="34" charset="0"/>
        <a:buChar char="&gt;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345885" indent="-260653" algn="l" defTabSz="1042615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867192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8.xml"/><Relationship Id="rId4" Type="http://schemas.openxmlformats.org/officeDocument/2006/relationships/hyperlink" Target="mailto:msbsupport@mspban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Инструменты финансовой поддержки </a:t>
            </a:r>
            <a:r>
              <a:rPr lang="ru-RU" dirty="0" smtClean="0"/>
              <a:t>субъектов </a:t>
            </a:r>
            <a:r>
              <a:rPr lang="ru-RU" dirty="0"/>
              <a:t>МСП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АО </a:t>
            </a:r>
            <a:r>
              <a:rPr lang="ru-RU" dirty="0"/>
              <a:t>«МСП Банк»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197057" y="7034701"/>
            <a:ext cx="2494756" cy="402483"/>
          </a:xfrm>
        </p:spPr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662812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Гарантийная поддержка</a:t>
            </a:r>
          </a:p>
          <a:p>
            <a:pPr fontAlgn="auto">
              <a:spcAft>
                <a:spcPts val="0"/>
              </a:spcAft>
            </a:pP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гарантии в рамках федеральных законов №44-ФЗ и №223-ФЗ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34791" y="6995531"/>
            <a:ext cx="1868757" cy="159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3859" y="2967810"/>
            <a:ext cx="357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Автоматизированная система  выдачи электронных банковских гарантий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859" y="3771658"/>
            <a:ext cx="357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Оформление через интернет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860" y="2163964"/>
            <a:ext cx="37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Сокращенные сроки рассмотрения заявок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3860" y="5010019"/>
            <a:ext cx="31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Открытие расчетного счета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не требуется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59" y="5813865"/>
            <a:ext cx="323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Предварительное решение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по 2 документам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13860" y="4390838"/>
            <a:ext cx="359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До 10 млн рублей — без обеспечения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85308" y="1361720"/>
            <a:ext cx="409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62887" y="214641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65696" y="2057683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мл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162888" y="3013029"/>
            <a:ext cx="143109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рассмотрения 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93976" y="2751420"/>
            <a:ext cx="4688542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гарантия до 5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24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часов</a:t>
            </a:r>
          </a:p>
          <a:p>
            <a:pPr lvl="0"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гарантия от </a:t>
            </a:r>
            <a:r>
              <a:rPr lang="en-US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 до 100 млн рублей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100 млн до </a:t>
            </a:r>
            <a:r>
              <a:rPr lang="en-US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62887" y="4997205"/>
            <a:ext cx="105710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стоимость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93977" y="4400107"/>
            <a:ext cx="5107813" cy="113877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5 млн рублей включительно для </a:t>
            </a:r>
            <a:r>
              <a:rPr lang="ru-RU" sz="1200" u="sng" dirty="0" err="1">
                <a:latin typeface="Century Gothic" panose="020B0502020202020204" pitchFamily="34" charset="0"/>
                <a:cs typeface="Helvetica" panose="020B0604020202020204" pitchFamily="34" charset="0"/>
              </a:rPr>
              <a:t>самозанятых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50 млн рублей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2,7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годовых, но не менее 999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от 50 млн до </a:t>
            </a:r>
            <a:r>
              <a:rPr lang="en-US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млн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3%</a:t>
            </a:r>
            <a:r>
              <a:rPr lang="en-US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4019550" y="2284917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183457"/>
            <a:ext cx="1658535" cy="35680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6ACE6C47-3C6E-ED47-B9DD-1643EA6BB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857815"/>
            <a:ext cx="10570419" cy="5421188"/>
            <a:chOff x="760897" y="854949"/>
            <a:chExt cx="11726206" cy="491800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60897" y="854949"/>
              <a:ext cx="11726206" cy="4918003"/>
              <a:chOff x="760897" y="983233"/>
              <a:chExt cx="11726206" cy="4918003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798" t="10288" r="18256" b="39868"/>
              <a:stretch/>
            </p:blipFill>
            <p:spPr bwMode="auto">
              <a:xfrm>
                <a:off x="760897" y="983233"/>
                <a:ext cx="11726206" cy="4918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10559132" y="991072"/>
                <a:ext cx="1000125" cy="1647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0894575" y="4818704"/>
                <a:ext cx="436648" cy="1016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760897" y="930827"/>
              <a:ext cx="10456068" cy="82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" b="2735"/>
          <a:stretch/>
        </p:blipFill>
        <p:spPr bwMode="auto">
          <a:xfrm>
            <a:off x="8874650" y="6417096"/>
            <a:ext cx="831293" cy="10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969"/>
            <a:ext cx="10686244" cy="793253"/>
          </a:xfrm>
          <a:prstGeom prst="rect">
            <a:avLst/>
          </a:prstGeom>
          <a:solidFill>
            <a:srgbClr val="4B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9197911" y="231593"/>
            <a:ext cx="1262155" cy="334001"/>
            <a:chOff x="471310" y="-27283"/>
            <a:chExt cx="2892336" cy="608913"/>
          </a:xfrm>
        </p:grpSpPr>
        <p:grpSp>
          <p:nvGrpSpPr>
            <p:cNvPr id="21" name="Группа 20">
              <a:extLst>
                <a:ext uri="{FF2B5EF4-FFF2-40B4-BE49-F238E27FC236}">
                  <a16:creationId xmlns="" xmlns:a16="http://schemas.microsoft.com/office/drawing/2014/main" id="{D2F09074-7E25-47FF-BFB3-5077D58EBFAB}"/>
                </a:ext>
              </a:extLst>
            </p:cNvPr>
            <p:cNvGrpSpPr/>
            <p:nvPr/>
          </p:nvGrpSpPr>
          <p:grpSpPr>
            <a:xfrm>
              <a:off x="471310" y="96007"/>
              <a:ext cx="1883308" cy="255154"/>
              <a:chOff x="4829174" y="3270291"/>
              <a:chExt cx="1649752" cy="223511"/>
            </a:xfrm>
            <a:solidFill>
              <a:schemeClr val="bg1"/>
            </a:solidFill>
          </p:grpSpPr>
          <p:sp>
            <p:nvSpPr>
              <p:cNvPr id="34" name="Полилиния: фигура 60">
                <a:extLst>
                  <a:ext uri="{FF2B5EF4-FFF2-40B4-BE49-F238E27FC236}">
                    <a16:creationId xmlns="" xmlns:a16="http://schemas.microsoft.com/office/drawing/2014/main" id="{D48941FC-8EB9-4F9F-9B53-C88F2A37CA31}"/>
                  </a:ext>
                </a:extLst>
              </p:cNvPr>
              <p:cNvSpPr/>
              <p:nvPr/>
            </p:nvSpPr>
            <p:spPr>
              <a:xfrm>
                <a:off x="4829174" y="3273101"/>
                <a:ext cx="254970" cy="216927"/>
              </a:xfrm>
              <a:custGeom>
                <a:avLst/>
                <a:gdLst>
                  <a:gd name="connsiteX0" fmla="*/ 184145 w 254970"/>
                  <a:gd name="connsiteY0" fmla="*/ 0 h 216928"/>
                  <a:gd name="connsiteX1" fmla="*/ 127485 w 254970"/>
                  <a:gd name="connsiteY1" fmla="*/ 130533 h 216928"/>
                  <a:gd name="connsiteX2" fmla="*/ 69881 w 254970"/>
                  <a:gd name="connsiteY2" fmla="*/ 0 h 216928"/>
                  <a:gd name="connsiteX3" fmla="*/ 0 w 254970"/>
                  <a:gd name="connsiteY3" fmla="*/ 0 h 216928"/>
                  <a:gd name="connsiteX4" fmla="*/ 0 w 254970"/>
                  <a:gd name="connsiteY4" fmla="*/ 216929 h 216928"/>
                  <a:gd name="connsiteX5" fmla="*/ 50050 w 254970"/>
                  <a:gd name="connsiteY5" fmla="*/ 216929 h 216928"/>
                  <a:gd name="connsiteX6" fmla="*/ 50050 w 254970"/>
                  <a:gd name="connsiteY6" fmla="*/ 64797 h 216928"/>
                  <a:gd name="connsiteX7" fmla="*/ 116153 w 254970"/>
                  <a:gd name="connsiteY7" fmla="*/ 216929 h 216928"/>
                  <a:gd name="connsiteX8" fmla="*/ 137873 w 254970"/>
                  <a:gd name="connsiteY8" fmla="*/ 216929 h 216928"/>
                  <a:gd name="connsiteX9" fmla="*/ 203976 w 254970"/>
                  <a:gd name="connsiteY9" fmla="*/ 64797 h 216928"/>
                  <a:gd name="connsiteX10" fmla="*/ 203976 w 254970"/>
                  <a:gd name="connsiteY10" fmla="*/ 216929 h 216928"/>
                  <a:gd name="connsiteX11" fmla="*/ 254970 w 254970"/>
                  <a:gd name="connsiteY11" fmla="*/ 216929 h 216928"/>
                  <a:gd name="connsiteX12" fmla="*/ 254970 w 254970"/>
                  <a:gd name="connsiteY12" fmla="*/ 0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4970" h="216928">
                    <a:moveTo>
                      <a:pt x="184145" y="0"/>
                    </a:moveTo>
                    <a:lnTo>
                      <a:pt x="127485" y="130533"/>
                    </a:lnTo>
                    <a:lnTo>
                      <a:pt x="69881" y="0"/>
                    </a:lnTo>
                    <a:lnTo>
                      <a:pt x="0" y="0"/>
                    </a:lnTo>
                    <a:lnTo>
                      <a:pt x="0" y="216929"/>
                    </a:lnTo>
                    <a:lnTo>
                      <a:pt x="50050" y="216929"/>
                    </a:lnTo>
                    <a:lnTo>
                      <a:pt x="50050" y="64797"/>
                    </a:lnTo>
                    <a:lnTo>
                      <a:pt x="116153" y="216929"/>
                    </a:lnTo>
                    <a:lnTo>
                      <a:pt x="137873" y="216929"/>
                    </a:lnTo>
                    <a:lnTo>
                      <a:pt x="203976" y="64797"/>
                    </a:lnTo>
                    <a:lnTo>
                      <a:pt x="203976" y="216929"/>
                    </a:lnTo>
                    <a:lnTo>
                      <a:pt x="254970" y="216929"/>
                    </a:lnTo>
                    <a:lnTo>
                      <a:pt x="254970" y="0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5" name="Полилиния: фигура 61">
                <a:extLst>
                  <a:ext uri="{FF2B5EF4-FFF2-40B4-BE49-F238E27FC236}">
                    <a16:creationId xmlns="" xmlns:a16="http://schemas.microsoft.com/office/drawing/2014/main" id="{C25B6F3B-F1C1-409C-9C89-F567F8D7E626}"/>
                  </a:ext>
                </a:extLst>
              </p:cNvPr>
              <p:cNvSpPr/>
              <p:nvPr/>
            </p:nvSpPr>
            <p:spPr>
              <a:xfrm>
                <a:off x="5116251" y="3270291"/>
                <a:ext cx="222862" cy="223502"/>
              </a:xfrm>
              <a:custGeom>
                <a:avLst/>
                <a:gdLst>
                  <a:gd name="connsiteX0" fmla="*/ 0 w 222862"/>
                  <a:gd name="connsiteY0" fmla="*/ 111751 h 223502"/>
                  <a:gd name="connsiteX1" fmla="*/ 124652 w 222862"/>
                  <a:gd name="connsiteY1" fmla="*/ 0 h 223502"/>
                  <a:gd name="connsiteX2" fmla="*/ 222863 w 222862"/>
                  <a:gd name="connsiteY2" fmla="*/ 52589 h 223502"/>
                  <a:gd name="connsiteX3" fmla="*/ 180368 w 222862"/>
                  <a:gd name="connsiteY3" fmla="*/ 72310 h 223502"/>
                  <a:gd name="connsiteX4" fmla="*/ 124652 w 222862"/>
                  <a:gd name="connsiteY4" fmla="*/ 40381 h 223502"/>
                  <a:gd name="connsiteX5" fmla="*/ 50994 w 222862"/>
                  <a:gd name="connsiteY5" fmla="*/ 111751 h 223502"/>
                  <a:gd name="connsiteX6" fmla="*/ 124652 w 222862"/>
                  <a:gd name="connsiteY6" fmla="*/ 182182 h 223502"/>
                  <a:gd name="connsiteX7" fmla="*/ 180368 w 222862"/>
                  <a:gd name="connsiteY7" fmla="*/ 151193 h 223502"/>
                  <a:gd name="connsiteX8" fmla="*/ 222863 w 222862"/>
                  <a:gd name="connsiteY8" fmla="*/ 169974 h 223502"/>
                  <a:gd name="connsiteX9" fmla="*/ 124652 w 222862"/>
                  <a:gd name="connsiteY9" fmla="*/ 223502 h 223502"/>
                  <a:gd name="connsiteX10" fmla="*/ 0 w 222862"/>
                  <a:gd name="connsiteY10" fmla="*/ 111751 h 22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862" h="223502">
                    <a:moveTo>
                      <a:pt x="0" y="111751"/>
                    </a:moveTo>
                    <a:cubicBezTo>
                      <a:pt x="0" y="45076"/>
                      <a:pt x="54771" y="0"/>
                      <a:pt x="124652" y="0"/>
                    </a:cubicBezTo>
                    <a:cubicBezTo>
                      <a:pt x="176591" y="0"/>
                      <a:pt x="206809" y="25355"/>
                      <a:pt x="222863" y="52589"/>
                    </a:cubicBezTo>
                    <a:lnTo>
                      <a:pt x="180368" y="72310"/>
                    </a:lnTo>
                    <a:cubicBezTo>
                      <a:pt x="170925" y="54467"/>
                      <a:pt x="149205" y="40381"/>
                      <a:pt x="124652" y="40381"/>
                    </a:cubicBezTo>
                    <a:cubicBezTo>
                      <a:pt x="82157" y="40381"/>
                      <a:pt x="50994" y="70431"/>
                      <a:pt x="50994" y="111751"/>
                    </a:cubicBezTo>
                    <a:cubicBezTo>
                      <a:pt x="50994" y="152132"/>
                      <a:pt x="82157" y="182182"/>
                      <a:pt x="124652" y="182182"/>
                    </a:cubicBezTo>
                    <a:cubicBezTo>
                      <a:pt x="149205" y="182182"/>
                      <a:pt x="170925" y="169035"/>
                      <a:pt x="180368" y="151193"/>
                    </a:cubicBezTo>
                    <a:lnTo>
                      <a:pt x="222863" y="169974"/>
                    </a:lnTo>
                    <a:cubicBezTo>
                      <a:pt x="206809" y="197208"/>
                      <a:pt x="176591" y="223502"/>
                      <a:pt x="124652" y="223502"/>
                    </a:cubicBezTo>
                    <a:cubicBezTo>
                      <a:pt x="54771" y="223502"/>
                      <a:pt x="0" y="177487"/>
                      <a:pt x="0" y="111751"/>
                    </a:cubicBez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6" name="Полилиния: фигура 62">
                <a:extLst>
                  <a:ext uri="{FF2B5EF4-FFF2-40B4-BE49-F238E27FC236}">
                    <a16:creationId xmlns="" xmlns:a16="http://schemas.microsoft.com/office/drawing/2014/main" id="{A5941BD5-2DA8-4726-9354-30AA696E0F6B}"/>
                  </a:ext>
                </a:extLst>
              </p:cNvPr>
              <p:cNvSpPr/>
              <p:nvPr/>
            </p:nvSpPr>
            <p:spPr>
              <a:xfrm>
                <a:off x="5366499" y="3273113"/>
                <a:ext cx="211530" cy="216928"/>
              </a:xfrm>
              <a:custGeom>
                <a:avLst/>
                <a:gdLst>
                  <a:gd name="connsiteX0" fmla="*/ 160537 w 211530"/>
                  <a:gd name="connsiteY0" fmla="*/ 216929 h 216928"/>
                  <a:gd name="connsiteX1" fmla="*/ 160537 w 211530"/>
                  <a:gd name="connsiteY1" fmla="*/ 41320 h 216928"/>
                  <a:gd name="connsiteX2" fmla="*/ 50050 w 211530"/>
                  <a:gd name="connsiteY2" fmla="*/ 41320 h 216928"/>
                  <a:gd name="connsiteX3" fmla="*/ 50050 w 211530"/>
                  <a:gd name="connsiteY3" fmla="*/ 216929 h 216928"/>
                  <a:gd name="connsiteX4" fmla="*/ 0 w 211530"/>
                  <a:gd name="connsiteY4" fmla="*/ 216929 h 216928"/>
                  <a:gd name="connsiteX5" fmla="*/ 0 w 211530"/>
                  <a:gd name="connsiteY5" fmla="*/ 0 h 216928"/>
                  <a:gd name="connsiteX6" fmla="*/ 211531 w 211530"/>
                  <a:gd name="connsiteY6" fmla="*/ 0 h 216928"/>
                  <a:gd name="connsiteX7" fmla="*/ 211531 w 211530"/>
                  <a:gd name="connsiteY7" fmla="*/ 216929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530" h="216928">
                    <a:moveTo>
                      <a:pt x="160537" y="216929"/>
                    </a:moveTo>
                    <a:lnTo>
                      <a:pt x="160537" y="41320"/>
                    </a:lnTo>
                    <a:lnTo>
                      <a:pt x="50050" y="41320"/>
                    </a:lnTo>
                    <a:lnTo>
                      <a:pt x="50050" y="216929"/>
                    </a:lnTo>
                    <a:lnTo>
                      <a:pt x="0" y="216929"/>
                    </a:lnTo>
                    <a:lnTo>
                      <a:pt x="0" y="0"/>
                    </a:lnTo>
                    <a:lnTo>
                      <a:pt x="211531" y="0"/>
                    </a:lnTo>
                    <a:lnTo>
                      <a:pt x="211531" y="216929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7" name="Полилиния: фигура 63">
                <a:extLst>
                  <a:ext uri="{FF2B5EF4-FFF2-40B4-BE49-F238E27FC236}">
                    <a16:creationId xmlns="" xmlns:a16="http://schemas.microsoft.com/office/drawing/2014/main" id="{ABC7DA9B-726F-44AF-AEAA-75CDC184B77F}"/>
                  </a:ext>
                </a:extLst>
              </p:cNvPr>
              <p:cNvSpPr/>
              <p:nvPr/>
            </p:nvSpPr>
            <p:spPr>
              <a:xfrm>
                <a:off x="5707407" y="3273117"/>
                <a:ext cx="188866" cy="216928"/>
              </a:xfrm>
              <a:custGeom>
                <a:avLst/>
                <a:gdLst>
                  <a:gd name="connsiteX0" fmla="*/ 50050 w 188866"/>
                  <a:gd name="connsiteY0" fmla="*/ 119264 h 216928"/>
                  <a:gd name="connsiteX1" fmla="*/ 50050 w 188866"/>
                  <a:gd name="connsiteY1" fmla="*/ 175609 h 216928"/>
                  <a:gd name="connsiteX2" fmla="*/ 104821 w 188866"/>
                  <a:gd name="connsiteY2" fmla="*/ 175609 h 216928"/>
                  <a:gd name="connsiteX3" fmla="*/ 137873 w 188866"/>
                  <a:gd name="connsiteY3" fmla="*/ 147436 h 216928"/>
                  <a:gd name="connsiteX4" fmla="*/ 104821 w 188866"/>
                  <a:gd name="connsiteY4" fmla="*/ 119264 h 216928"/>
                  <a:gd name="connsiteX5" fmla="*/ 50050 w 188866"/>
                  <a:gd name="connsiteY5" fmla="*/ 119264 h 216928"/>
                  <a:gd name="connsiteX6" fmla="*/ 171869 w 188866"/>
                  <a:gd name="connsiteY6" fmla="*/ 0 h 216928"/>
                  <a:gd name="connsiteX7" fmla="*/ 171869 w 188866"/>
                  <a:gd name="connsiteY7" fmla="*/ 41320 h 216928"/>
                  <a:gd name="connsiteX8" fmla="*/ 50050 w 188866"/>
                  <a:gd name="connsiteY8" fmla="*/ 41320 h 216928"/>
                  <a:gd name="connsiteX9" fmla="*/ 50050 w 188866"/>
                  <a:gd name="connsiteY9" fmla="*/ 78883 h 216928"/>
                  <a:gd name="connsiteX10" fmla="*/ 111431 w 188866"/>
                  <a:gd name="connsiteY10" fmla="*/ 78883 h 216928"/>
                  <a:gd name="connsiteX11" fmla="*/ 188867 w 188866"/>
                  <a:gd name="connsiteY11" fmla="*/ 147436 h 216928"/>
                  <a:gd name="connsiteX12" fmla="*/ 111431 w 188866"/>
                  <a:gd name="connsiteY12" fmla="*/ 216929 h 216928"/>
                  <a:gd name="connsiteX13" fmla="*/ 0 w 188866"/>
                  <a:gd name="connsiteY13" fmla="*/ 216929 h 216928"/>
                  <a:gd name="connsiteX14" fmla="*/ 0 w 188866"/>
                  <a:gd name="connsiteY14" fmla="*/ 0 h 216928"/>
                  <a:gd name="connsiteX15" fmla="*/ 171869 w 188866"/>
                  <a:gd name="connsiteY15" fmla="*/ 0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8866" h="216928">
                    <a:moveTo>
                      <a:pt x="50050" y="119264"/>
                    </a:moveTo>
                    <a:lnTo>
                      <a:pt x="50050" y="175609"/>
                    </a:lnTo>
                    <a:lnTo>
                      <a:pt x="104821" y="175609"/>
                    </a:lnTo>
                    <a:cubicBezTo>
                      <a:pt x="123708" y="175609"/>
                      <a:pt x="137873" y="165279"/>
                      <a:pt x="137873" y="147436"/>
                    </a:cubicBezTo>
                    <a:cubicBezTo>
                      <a:pt x="137873" y="130533"/>
                      <a:pt x="123708" y="119264"/>
                      <a:pt x="104821" y="119264"/>
                    </a:cubicBezTo>
                    <a:lnTo>
                      <a:pt x="50050" y="119264"/>
                    </a:lnTo>
                    <a:close/>
                    <a:moveTo>
                      <a:pt x="171869" y="0"/>
                    </a:moveTo>
                    <a:lnTo>
                      <a:pt x="171869" y="41320"/>
                    </a:lnTo>
                    <a:lnTo>
                      <a:pt x="50050" y="41320"/>
                    </a:lnTo>
                    <a:lnTo>
                      <a:pt x="50050" y="78883"/>
                    </a:lnTo>
                    <a:lnTo>
                      <a:pt x="111431" y="78883"/>
                    </a:lnTo>
                    <a:cubicBezTo>
                      <a:pt x="161481" y="78883"/>
                      <a:pt x="188867" y="110812"/>
                      <a:pt x="188867" y="147436"/>
                    </a:cubicBezTo>
                    <a:cubicBezTo>
                      <a:pt x="188867" y="185000"/>
                      <a:pt x="161481" y="216929"/>
                      <a:pt x="111431" y="216929"/>
                    </a:cubicBezTo>
                    <a:lnTo>
                      <a:pt x="0" y="216929"/>
                    </a:lnTo>
                    <a:lnTo>
                      <a:pt x="0" y="0"/>
                    </a:lnTo>
                    <a:lnTo>
                      <a:pt x="171869" y="0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8" name="Полилиния: фигура 64">
                <a:extLst>
                  <a:ext uri="{FF2B5EF4-FFF2-40B4-BE49-F238E27FC236}">
                    <a16:creationId xmlns="" xmlns:a16="http://schemas.microsoft.com/office/drawing/2014/main" id="{EF8C3860-6598-4CA0-85C6-A93885CE466C}"/>
                  </a:ext>
                </a:extLst>
              </p:cNvPr>
              <p:cNvSpPr/>
              <p:nvPr/>
            </p:nvSpPr>
            <p:spPr>
              <a:xfrm>
                <a:off x="5912328" y="3329463"/>
                <a:ext cx="157703" cy="164339"/>
              </a:xfrm>
              <a:custGeom>
                <a:avLst/>
                <a:gdLst>
                  <a:gd name="connsiteX0" fmla="*/ 113320 w 157703"/>
                  <a:gd name="connsiteY0" fmla="*/ 122081 h 164339"/>
                  <a:gd name="connsiteX1" fmla="*/ 113320 w 157703"/>
                  <a:gd name="connsiteY1" fmla="*/ 103299 h 164339"/>
                  <a:gd name="connsiteX2" fmla="*/ 77435 w 157703"/>
                  <a:gd name="connsiteY2" fmla="*/ 89213 h 164339"/>
                  <a:gd name="connsiteX3" fmla="*/ 45328 w 157703"/>
                  <a:gd name="connsiteY3" fmla="*/ 112690 h 164339"/>
                  <a:gd name="connsiteX4" fmla="*/ 77435 w 157703"/>
                  <a:gd name="connsiteY4" fmla="*/ 136167 h 164339"/>
                  <a:gd name="connsiteX5" fmla="*/ 113320 w 157703"/>
                  <a:gd name="connsiteY5" fmla="*/ 122081 h 164339"/>
                  <a:gd name="connsiteX6" fmla="*/ 113320 w 157703"/>
                  <a:gd name="connsiteY6" fmla="*/ 160583 h 164339"/>
                  <a:gd name="connsiteX7" fmla="*/ 113320 w 157703"/>
                  <a:gd name="connsiteY7" fmla="*/ 143680 h 164339"/>
                  <a:gd name="connsiteX8" fmla="*/ 59493 w 157703"/>
                  <a:gd name="connsiteY8" fmla="*/ 164340 h 164339"/>
                  <a:gd name="connsiteX9" fmla="*/ 0 w 157703"/>
                  <a:gd name="connsiteY9" fmla="*/ 111751 h 164339"/>
                  <a:gd name="connsiteX10" fmla="*/ 59493 w 157703"/>
                  <a:gd name="connsiteY10" fmla="*/ 61980 h 164339"/>
                  <a:gd name="connsiteX11" fmla="*/ 113320 w 157703"/>
                  <a:gd name="connsiteY11" fmla="*/ 80761 h 164339"/>
                  <a:gd name="connsiteX12" fmla="*/ 113320 w 157703"/>
                  <a:gd name="connsiteY12" fmla="*/ 60101 h 164339"/>
                  <a:gd name="connsiteX13" fmla="*/ 75547 w 157703"/>
                  <a:gd name="connsiteY13" fmla="*/ 33807 h 164339"/>
                  <a:gd name="connsiteX14" fmla="*/ 26441 w 157703"/>
                  <a:gd name="connsiteY14" fmla="*/ 51650 h 164339"/>
                  <a:gd name="connsiteX15" fmla="*/ 9443 w 157703"/>
                  <a:gd name="connsiteY15" fmla="*/ 24416 h 164339"/>
                  <a:gd name="connsiteX16" fmla="*/ 84046 w 157703"/>
                  <a:gd name="connsiteY16" fmla="*/ 0 h 164339"/>
                  <a:gd name="connsiteX17" fmla="*/ 157704 w 157703"/>
                  <a:gd name="connsiteY17" fmla="*/ 59162 h 164339"/>
                  <a:gd name="connsiteX18" fmla="*/ 157704 w 157703"/>
                  <a:gd name="connsiteY18" fmla="*/ 160583 h 164339"/>
                  <a:gd name="connsiteX19" fmla="*/ 113320 w 157703"/>
                  <a:gd name="connsiteY19" fmla="*/ 160583 h 16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7703" h="164339">
                    <a:moveTo>
                      <a:pt x="113320" y="122081"/>
                    </a:moveTo>
                    <a:lnTo>
                      <a:pt x="113320" y="103299"/>
                    </a:lnTo>
                    <a:cubicBezTo>
                      <a:pt x="105765" y="93908"/>
                      <a:pt x="91600" y="89213"/>
                      <a:pt x="77435" y="89213"/>
                    </a:cubicBezTo>
                    <a:cubicBezTo>
                      <a:pt x="59493" y="89213"/>
                      <a:pt x="45328" y="97665"/>
                      <a:pt x="45328" y="112690"/>
                    </a:cubicBezTo>
                    <a:cubicBezTo>
                      <a:pt x="45328" y="127715"/>
                      <a:pt x="59493" y="136167"/>
                      <a:pt x="77435" y="136167"/>
                    </a:cubicBezTo>
                    <a:cubicBezTo>
                      <a:pt x="91600" y="136167"/>
                      <a:pt x="105765" y="131472"/>
                      <a:pt x="113320" y="122081"/>
                    </a:cubicBezTo>
                    <a:close/>
                    <a:moveTo>
                      <a:pt x="113320" y="160583"/>
                    </a:moveTo>
                    <a:lnTo>
                      <a:pt x="113320" y="143680"/>
                    </a:lnTo>
                    <a:cubicBezTo>
                      <a:pt x="101988" y="156827"/>
                      <a:pt x="81213" y="164340"/>
                      <a:pt x="59493" y="164340"/>
                    </a:cubicBezTo>
                    <a:cubicBezTo>
                      <a:pt x="32107" y="164340"/>
                      <a:pt x="0" y="147436"/>
                      <a:pt x="0" y="111751"/>
                    </a:cubicBezTo>
                    <a:cubicBezTo>
                      <a:pt x="0" y="76066"/>
                      <a:pt x="32107" y="61980"/>
                      <a:pt x="59493" y="61980"/>
                    </a:cubicBezTo>
                    <a:cubicBezTo>
                      <a:pt x="82157" y="61980"/>
                      <a:pt x="101988" y="68553"/>
                      <a:pt x="113320" y="80761"/>
                    </a:cubicBezTo>
                    <a:lnTo>
                      <a:pt x="113320" y="60101"/>
                    </a:lnTo>
                    <a:cubicBezTo>
                      <a:pt x="113320" y="44137"/>
                      <a:pt x="98211" y="33807"/>
                      <a:pt x="75547" y="33807"/>
                    </a:cubicBezTo>
                    <a:cubicBezTo>
                      <a:pt x="57604" y="33807"/>
                      <a:pt x="40606" y="39442"/>
                      <a:pt x="26441" y="51650"/>
                    </a:cubicBezTo>
                    <a:lnTo>
                      <a:pt x="9443" y="24416"/>
                    </a:lnTo>
                    <a:cubicBezTo>
                      <a:pt x="30219" y="7513"/>
                      <a:pt x="56660" y="0"/>
                      <a:pt x="84046" y="0"/>
                    </a:cubicBezTo>
                    <a:cubicBezTo>
                      <a:pt x="122764" y="0"/>
                      <a:pt x="157704" y="14086"/>
                      <a:pt x="157704" y="59162"/>
                    </a:cubicBezTo>
                    <a:lnTo>
                      <a:pt x="157704" y="160583"/>
                    </a:lnTo>
                    <a:lnTo>
                      <a:pt x="113320" y="160583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9" name="Полилиния: фигура 65">
                <a:extLst>
                  <a:ext uri="{FF2B5EF4-FFF2-40B4-BE49-F238E27FC236}">
                    <a16:creationId xmlns="" xmlns:a16="http://schemas.microsoft.com/office/drawing/2014/main" id="{8838ABF2-34BB-4C2F-B6E7-44B148577E02}"/>
                  </a:ext>
                </a:extLst>
              </p:cNvPr>
              <p:cNvSpPr/>
              <p:nvPr/>
            </p:nvSpPr>
            <p:spPr>
              <a:xfrm>
                <a:off x="6111587" y="3333210"/>
                <a:ext cx="159592" cy="156827"/>
              </a:xfrm>
              <a:custGeom>
                <a:avLst/>
                <a:gdLst>
                  <a:gd name="connsiteX0" fmla="*/ 0 w 159592"/>
                  <a:gd name="connsiteY0" fmla="*/ 156827 h 156827"/>
                  <a:gd name="connsiteX1" fmla="*/ 0 w 159592"/>
                  <a:gd name="connsiteY1" fmla="*/ 0 h 156827"/>
                  <a:gd name="connsiteX2" fmla="*/ 44384 w 159592"/>
                  <a:gd name="connsiteY2" fmla="*/ 0 h 156827"/>
                  <a:gd name="connsiteX3" fmla="*/ 44384 w 159592"/>
                  <a:gd name="connsiteY3" fmla="*/ 58223 h 156827"/>
                  <a:gd name="connsiteX4" fmla="*/ 115209 w 159592"/>
                  <a:gd name="connsiteY4" fmla="*/ 58223 h 156827"/>
                  <a:gd name="connsiteX5" fmla="*/ 115209 w 159592"/>
                  <a:gd name="connsiteY5" fmla="*/ 0 h 156827"/>
                  <a:gd name="connsiteX6" fmla="*/ 159593 w 159592"/>
                  <a:gd name="connsiteY6" fmla="*/ 0 h 156827"/>
                  <a:gd name="connsiteX7" fmla="*/ 159593 w 159592"/>
                  <a:gd name="connsiteY7" fmla="*/ 156827 h 156827"/>
                  <a:gd name="connsiteX8" fmla="*/ 115209 w 159592"/>
                  <a:gd name="connsiteY8" fmla="*/ 156827 h 156827"/>
                  <a:gd name="connsiteX9" fmla="*/ 115209 w 159592"/>
                  <a:gd name="connsiteY9" fmla="*/ 93908 h 156827"/>
                  <a:gd name="connsiteX10" fmla="*/ 44384 w 159592"/>
                  <a:gd name="connsiteY10" fmla="*/ 93908 h 156827"/>
                  <a:gd name="connsiteX11" fmla="*/ 44384 w 159592"/>
                  <a:gd name="connsiteY11" fmla="*/ 156827 h 1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592" h="156827">
                    <a:moveTo>
                      <a:pt x="0" y="156827"/>
                    </a:moveTo>
                    <a:lnTo>
                      <a:pt x="0" y="0"/>
                    </a:lnTo>
                    <a:lnTo>
                      <a:pt x="44384" y="0"/>
                    </a:lnTo>
                    <a:lnTo>
                      <a:pt x="44384" y="58223"/>
                    </a:lnTo>
                    <a:lnTo>
                      <a:pt x="115209" y="58223"/>
                    </a:lnTo>
                    <a:lnTo>
                      <a:pt x="115209" y="0"/>
                    </a:lnTo>
                    <a:lnTo>
                      <a:pt x="159593" y="0"/>
                    </a:lnTo>
                    <a:lnTo>
                      <a:pt x="159593" y="156827"/>
                    </a:lnTo>
                    <a:lnTo>
                      <a:pt x="115209" y="156827"/>
                    </a:lnTo>
                    <a:lnTo>
                      <a:pt x="115209" y="93908"/>
                    </a:lnTo>
                    <a:lnTo>
                      <a:pt x="44384" y="93908"/>
                    </a:lnTo>
                    <a:lnTo>
                      <a:pt x="44384" y="156827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40" name="Полилиния: фигура 66">
                <a:extLst>
                  <a:ext uri="{FF2B5EF4-FFF2-40B4-BE49-F238E27FC236}">
                    <a16:creationId xmlns="" xmlns:a16="http://schemas.microsoft.com/office/drawing/2014/main" id="{A740F2A1-DA9F-4D04-9F8A-7C1C87595940}"/>
                  </a:ext>
                </a:extLst>
              </p:cNvPr>
              <p:cNvSpPr/>
              <p:nvPr/>
            </p:nvSpPr>
            <p:spPr>
              <a:xfrm>
                <a:off x="6312724" y="3333213"/>
                <a:ext cx="166202" cy="156827"/>
              </a:xfrm>
              <a:custGeom>
                <a:avLst/>
                <a:gdLst>
                  <a:gd name="connsiteX0" fmla="*/ 110487 w 166202"/>
                  <a:gd name="connsiteY0" fmla="*/ 156827 h 156827"/>
                  <a:gd name="connsiteX1" fmla="*/ 65159 w 166202"/>
                  <a:gd name="connsiteY1" fmla="*/ 95787 h 156827"/>
                  <a:gd name="connsiteX2" fmla="*/ 44384 w 166202"/>
                  <a:gd name="connsiteY2" fmla="*/ 116446 h 156827"/>
                  <a:gd name="connsiteX3" fmla="*/ 44384 w 166202"/>
                  <a:gd name="connsiteY3" fmla="*/ 156827 h 156827"/>
                  <a:gd name="connsiteX4" fmla="*/ 0 w 166202"/>
                  <a:gd name="connsiteY4" fmla="*/ 156827 h 156827"/>
                  <a:gd name="connsiteX5" fmla="*/ 0 w 166202"/>
                  <a:gd name="connsiteY5" fmla="*/ 0 h 156827"/>
                  <a:gd name="connsiteX6" fmla="*/ 44384 w 166202"/>
                  <a:gd name="connsiteY6" fmla="*/ 0 h 156827"/>
                  <a:gd name="connsiteX7" fmla="*/ 44384 w 166202"/>
                  <a:gd name="connsiteY7" fmla="*/ 69492 h 156827"/>
                  <a:gd name="connsiteX8" fmla="*/ 109543 w 166202"/>
                  <a:gd name="connsiteY8" fmla="*/ 0 h 156827"/>
                  <a:gd name="connsiteX9" fmla="*/ 164314 w 166202"/>
                  <a:gd name="connsiteY9" fmla="*/ 0 h 156827"/>
                  <a:gd name="connsiteX10" fmla="*/ 97266 w 166202"/>
                  <a:gd name="connsiteY10" fmla="*/ 70431 h 156827"/>
                  <a:gd name="connsiteX11" fmla="*/ 166203 w 166202"/>
                  <a:gd name="connsiteY11" fmla="*/ 156827 h 1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202" h="156827">
                    <a:moveTo>
                      <a:pt x="110487" y="156827"/>
                    </a:moveTo>
                    <a:lnTo>
                      <a:pt x="65159" y="95787"/>
                    </a:lnTo>
                    <a:lnTo>
                      <a:pt x="44384" y="116446"/>
                    </a:lnTo>
                    <a:lnTo>
                      <a:pt x="44384" y="156827"/>
                    </a:lnTo>
                    <a:lnTo>
                      <a:pt x="0" y="156827"/>
                    </a:lnTo>
                    <a:lnTo>
                      <a:pt x="0" y="0"/>
                    </a:lnTo>
                    <a:lnTo>
                      <a:pt x="44384" y="0"/>
                    </a:lnTo>
                    <a:lnTo>
                      <a:pt x="44384" y="69492"/>
                    </a:lnTo>
                    <a:lnTo>
                      <a:pt x="109543" y="0"/>
                    </a:lnTo>
                    <a:lnTo>
                      <a:pt x="164314" y="0"/>
                    </a:lnTo>
                    <a:lnTo>
                      <a:pt x="97266" y="70431"/>
                    </a:lnTo>
                    <a:lnTo>
                      <a:pt x="166203" y="156827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406360" y="-27283"/>
              <a:ext cx="957286" cy="608913"/>
              <a:chOff x="2406360" y="-27283"/>
              <a:chExt cx="957286" cy="608913"/>
            </a:xfrm>
          </p:grpSpPr>
          <p:sp>
            <p:nvSpPr>
              <p:cNvPr id="25" name="Полилиния: фигура 52">
                <a:extLst>
                  <a:ext uri="{FF2B5EF4-FFF2-40B4-BE49-F238E27FC236}">
                    <a16:creationId xmlns="" xmlns:a16="http://schemas.microsoft.com/office/drawing/2014/main" id="{929AE324-84AF-47DC-A92A-2FE390440574}"/>
                  </a:ext>
                </a:extLst>
              </p:cNvPr>
              <p:cNvSpPr/>
              <p:nvPr/>
            </p:nvSpPr>
            <p:spPr>
              <a:xfrm>
                <a:off x="2406360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228529 w 228528"/>
                  <a:gd name="connsiteY1" fmla="*/ 365304 h 365303"/>
                  <a:gd name="connsiteX2" fmla="*/ 84046 w 228528"/>
                  <a:gd name="connsiteY2" fmla="*/ 0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228529" y="365304"/>
                    </a:lnTo>
                    <a:lnTo>
                      <a:pt x="84046" y="0"/>
                    </a:lnTo>
                    <a:close/>
                  </a:path>
                </a:pathLst>
              </a:custGeom>
              <a:solidFill>
                <a:schemeClr val="bg1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Полилиния: фигура 53">
                <a:extLst>
                  <a:ext uri="{FF2B5EF4-FFF2-40B4-BE49-F238E27FC236}">
                    <a16:creationId xmlns="" xmlns:a16="http://schemas.microsoft.com/office/drawing/2014/main" id="{0BCFCA76-32B6-4674-9FA0-C37DF3E37F2F}"/>
                  </a:ext>
                </a:extLst>
              </p:cNvPr>
              <p:cNvSpPr/>
              <p:nvPr/>
            </p:nvSpPr>
            <p:spPr>
              <a:xfrm>
                <a:off x="2426840" y="-27283"/>
                <a:ext cx="336348" cy="608913"/>
              </a:xfrm>
              <a:custGeom>
                <a:avLst/>
                <a:gdLst>
                  <a:gd name="connsiteX0" fmla="*/ 0 w 294632"/>
                  <a:gd name="connsiteY0" fmla="*/ 0 h 533400"/>
                  <a:gd name="connsiteX1" fmla="*/ 66103 w 294632"/>
                  <a:gd name="connsiteY1" fmla="*/ 168096 h 533400"/>
                  <a:gd name="connsiteX2" fmla="*/ 210587 w 294632"/>
                  <a:gd name="connsiteY2" fmla="*/ 533400 h 533400"/>
                  <a:gd name="connsiteX3" fmla="*/ 294632 w 294632"/>
                  <a:gd name="connsiteY3" fmla="*/ 168096 h 533400"/>
                  <a:gd name="connsiteX4" fmla="*/ 228529 w 294632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32" h="533400">
                    <a:moveTo>
                      <a:pt x="0" y="0"/>
                    </a:moveTo>
                    <a:lnTo>
                      <a:pt x="66103" y="168096"/>
                    </a:lnTo>
                    <a:lnTo>
                      <a:pt x="210587" y="533400"/>
                    </a:lnTo>
                    <a:lnTo>
                      <a:pt x="294632" y="168096"/>
                    </a:lnTo>
                    <a:lnTo>
                      <a:pt x="228529" y="0"/>
                    </a:lnTo>
                    <a:close/>
                  </a:path>
                </a:pathLst>
              </a:custGeom>
              <a:solidFill>
                <a:srgbClr val="B8B9BA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Полилиния: фигура 54">
                <a:extLst>
                  <a:ext uri="{FF2B5EF4-FFF2-40B4-BE49-F238E27FC236}">
                    <a16:creationId xmlns="" xmlns:a16="http://schemas.microsoft.com/office/drawing/2014/main" id="{E9E6C676-2B08-44A6-BDA5-4546D35201F2}"/>
                  </a:ext>
                </a:extLst>
              </p:cNvPr>
              <p:cNvSpPr/>
              <p:nvPr/>
            </p:nvSpPr>
            <p:spPr>
              <a:xfrm>
                <a:off x="2706053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84990 w 228528"/>
                  <a:gd name="connsiteY1" fmla="*/ 0 h 365303"/>
                  <a:gd name="connsiteX2" fmla="*/ 228529 w 228528"/>
                  <a:gd name="connsiteY2" fmla="*/ 365304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84990" y="0"/>
                    </a:lnTo>
                    <a:lnTo>
                      <a:pt x="228529" y="365304"/>
                    </a:lnTo>
                    <a:close/>
                  </a:path>
                </a:pathLst>
              </a:custGeom>
              <a:solidFill>
                <a:srgbClr val="7FCAFF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Полилиния: фигура 55">
                <a:extLst>
                  <a:ext uri="{FF2B5EF4-FFF2-40B4-BE49-F238E27FC236}">
                    <a16:creationId xmlns="" xmlns:a16="http://schemas.microsoft.com/office/drawing/2014/main" id="{69787FAB-7C43-4ACA-B03C-9B2B39BA0220}"/>
                  </a:ext>
                </a:extLst>
              </p:cNvPr>
              <p:cNvSpPr/>
              <p:nvPr/>
            </p:nvSpPr>
            <p:spPr>
              <a:xfrm>
                <a:off x="2726534" y="-27283"/>
                <a:ext cx="337425" cy="608913"/>
              </a:xfrm>
              <a:custGeom>
                <a:avLst/>
                <a:gdLst>
                  <a:gd name="connsiteX0" fmla="*/ 295577 w 295576"/>
                  <a:gd name="connsiteY0" fmla="*/ 168096 h 533400"/>
                  <a:gd name="connsiteX1" fmla="*/ 210587 w 295576"/>
                  <a:gd name="connsiteY1" fmla="*/ 533400 h 533400"/>
                  <a:gd name="connsiteX2" fmla="*/ 67048 w 295576"/>
                  <a:gd name="connsiteY2" fmla="*/ 168096 h 533400"/>
                  <a:gd name="connsiteX3" fmla="*/ 0 w 295576"/>
                  <a:gd name="connsiteY3" fmla="*/ 0 h 533400"/>
                  <a:gd name="connsiteX4" fmla="*/ 228529 w 295576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76" h="533400">
                    <a:moveTo>
                      <a:pt x="295577" y="168096"/>
                    </a:moveTo>
                    <a:lnTo>
                      <a:pt x="210587" y="533400"/>
                    </a:lnTo>
                    <a:lnTo>
                      <a:pt x="67048" y="168096"/>
                    </a:lnTo>
                    <a:lnTo>
                      <a:pt x="0" y="0"/>
                    </a:lnTo>
                    <a:lnTo>
                      <a:pt x="228529" y="0"/>
                    </a:lnTo>
                    <a:close/>
                  </a:path>
                </a:pathLst>
              </a:custGeom>
              <a:solidFill>
                <a:srgbClr val="0071BD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Полилиния: фигура 56">
                <a:extLst>
                  <a:ext uri="{FF2B5EF4-FFF2-40B4-BE49-F238E27FC236}">
                    <a16:creationId xmlns="" xmlns:a16="http://schemas.microsoft.com/office/drawing/2014/main" id="{334FD48A-74DC-4258-8F86-7C2D563A322F}"/>
                  </a:ext>
                </a:extLst>
              </p:cNvPr>
              <p:cNvSpPr/>
              <p:nvPr/>
            </p:nvSpPr>
            <p:spPr>
              <a:xfrm>
                <a:off x="3006824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84046 w 228528"/>
                  <a:gd name="connsiteY1" fmla="*/ 0 h 365303"/>
                  <a:gd name="connsiteX2" fmla="*/ 228529 w 228528"/>
                  <a:gd name="connsiteY2" fmla="*/ 365304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84046" y="0"/>
                    </a:lnTo>
                    <a:lnTo>
                      <a:pt x="228529" y="365304"/>
                    </a:lnTo>
                    <a:close/>
                  </a:path>
                </a:pathLst>
              </a:custGeom>
              <a:solidFill>
                <a:srgbClr val="FF6E6E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Полилиния: фигура 57">
                <a:extLst>
                  <a:ext uri="{FF2B5EF4-FFF2-40B4-BE49-F238E27FC236}">
                    <a16:creationId xmlns="" xmlns:a16="http://schemas.microsoft.com/office/drawing/2014/main" id="{5D9111EF-7867-4F92-A347-E8BDB223A46F}"/>
                  </a:ext>
                </a:extLst>
              </p:cNvPr>
              <p:cNvSpPr/>
              <p:nvPr/>
            </p:nvSpPr>
            <p:spPr>
              <a:xfrm>
                <a:off x="3027298" y="-27283"/>
                <a:ext cx="336348" cy="608913"/>
              </a:xfrm>
              <a:custGeom>
                <a:avLst/>
                <a:gdLst>
                  <a:gd name="connsiteX0" fmla="*/ 294632 w 294632"/>
                  <a:gd name="connsiteY0" fmla="*/ 168096 h 533400"/>
                  <a:gd name="connsiteX1" fmla="*/ 210587 w 294632"/>
                  <a:gd name="connsiteY1" fmla="*/ 533400 h 533400"/>
                  <a:gd name="connsiteX2" fmla="*/ 66103 w 294632"/>
                  <a:gd name="connsiteY2" fmla="*/ 168096 h 533400"/>
                  <a:gd name="connsiteX3" fmla="*/ 0 w 294632"/>
                  <a:gd name="connsiteY3" fmla="*/ 0 h 533400"/>
                  <a:gd name="connsiteX4" fmla="*/ 228529 w 294632"/>
                  <a:gd name="connsiteY4" fmla="*/ 0 h 533400"/>
                  <a:gd name="connsiteX5" fmla="*/ 294632 w 294632"/>
                  <a:gd name="connsiteY5" fmla="*/ 16809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632" h="533400">
                    <a:moveTo>
                      <a:pt x="294632" y="168096"/>
                    </a:moveTo>
                    <a:lnTo>
                      <a:pt x="210587" y="533400"/>
                    </a:lnTo>
                    <a:lnTo>
                      <a:pt x="66103" y="168096"/>
                    </a:lnTo>
                    <a:lnTo>
                      <a:pt x="0" y="0"/>
                    </a:lnTo>
                    <a:lnTo>
                      <a:pt x="228529" y="0"/>
                    </a:lnTo>
                    <a:lnTo>
                      <a:pt x="294632" y="168096"/>
                    </a:lnTo>
                    <a:close/>
                  </a:path>
                </a:pathLst>
              </a:custGeom>
              <a:solidFill>
                <a:srgbClr val="E30017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Прямоугольник 40"/>
          <p:cNvSpPr/>
          <p:nvPr/>
        </p:nvSpPr>
        <p:spPr>
          <a:xfrm>
            <a:off x="147414" y="110370"/>
            <a:ext cx="8846843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9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НГС </a:t>
            </a:r>
            <a:r>
              <a:rPr lang="ru-RU" sz="2399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399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smbfin.ru</a:t>
            </a:r>
            <a:endParaRPr lang="ru-RU" sz="2399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593" y="6593826"/>
            <a:ext cx="7169096" cy="52313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техническая поддержка:  </a:t>
            </a:r>
          </a:p>
          <a:p>
            <a:pPr>
              <a:defRPr/>
            </a:pP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8 800 30 20 100, </a:t>
            </a: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адрес: </a:t>
            </a:r>
            <a:r>
              <a:rPr lang="en-US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msbsupport@mspbank.ru</a:t>
            </a: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0688" y="1026237"/>
            <a:ext cx="5289696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 smtClean="0">
                <a:solidFill>
                  <a:srgbClr val="00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шагов </a:t>
            </a:r>
            <a:r>
              <a:rPr lang="ru-RU" sz="1799" dirty="0">
                <a:solidFill>
                  <a:srgbClr val="00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получения кредита через портал АИС </a:t>
            </a:r>
            <a:r>
              <a:rPr lang="ru-RU" sz="1799" dirty="0" smtClean="0">
                <a:solidFill>
                  <a:srgbClr val="00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НГС</a:t>
            </a:r>
            <a:endParaRPr lang="ru-RU" sz="1799" dirty="0">
              <a:solidFill>
                <a:srgbClr val="00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66379" y="1709145"/>
            <a:ext cx="874987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3593" y="843612"/>
            <a:ext cx="6270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6000" b="1" dirty="0">
              <a:solidFill>
                <a:srgbClr val="FF6E6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13682" y="6119372"/>
            <a:ext cx="1202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НСГ: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2" descr="http://qrcoder.ru/code/?https%3A%2F%2Fwww.youtube.com%2Fwatch%3Fv%3DtZOI_yoRkFE%26list%3DPLwaTnG1YZVNHfWZN3An74wuOiLkNTPPvb%26index%3D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91" y="6431891"/>
            <a:ext cx="820371" cy="10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629891" y="6031781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АИС НГС: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2" y="2378148"/>
            <a:ext cx="3666548" cy="1538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066" y="4134900"/>
            <a:ext cx="4541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rgbClr val="0071BD"/>
                </a:solidFill>
                <a:latin typeface="Golos UI"/>
                <a:ea typeface="Golos Text VF DemiBold" pitchFamily="2" charset="0"/>
                <a:cs typeface="Golos UI Medium" panose="020B0604020202020204" pitchFamily="34" charset="-52"/>
              </a:rPr>
              <a:t>Спасибо за внимание!</a:t>
            </a:r>
            <a:endParaRPr lang="ru-RU" sz="3300" dirty="0">
              <a:solidFill>
                <a:srgbClr val="0071BD"/>
              </a:solidFill>
              <a:latin typeface="Golos UI"/>
              <a:ea typeface="Golos Text VF DemiBold" pitchFamily="2" charset="0"/>
              <a:cs typeface="Golos UI Medium" panose="020B0604020202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42" y="5087947"/>
            <a:ext cx="4601276" cy="116946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техническая поддержка:  </a:t>
            </a:r>
          </a:p>
          <a:p>
            <a:pPr>
              <a:defRPr/>
            </a:pP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8 800 30 20 100, </a:t>
            </a: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адрес: </a:t>
            </a:r>
            <a:r>
              <a:rPr lang="en-US" sz="1400" b="1" kern="0" dirty="0" smtClean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msbsupport@mspbank.ru</a:t>
            </a:r>
            <a:endParaRPr lang="ru-RU" sz="1400" b="1" kern="0" dirty="0" smtClean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www.mspbank.ru</a:t>
            </a:r>
            <a:endParaRPr lang="ru-RU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8832" y="237436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оддержка </a:t>
            </a: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субъектов МСП </a:t>
            </a:r>
            <a:b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Программы стимулирования кредитования субъектов МСП</a:t>
            </a:r>
          </a:p>
          <a:p>
            <a:pPr fontAlgn="auto">
              <a:spcAft>
                <a:spcPts val="0"/>
              </a:spcAft>
            </a:pP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135" y="4208226"/>
            <a:ext cx="52712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Сведения о заемщике внесены в Единый Реестр субъектов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Заемщик не относится к субъектам МСП, указанным в части 3 и 4* статьи 14 Федерального закона от 24.07.2007 № 209-ФЗ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Заемщик не связан прямо или через учредителей с долей участи в уставном капитале более 25% с иными юридическими лицами, не относящимися к категории субъектов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возбужденного производства по делу о несостоятельности (банкротстве)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нерезидентов среди лиц, входящих в цепочку собственников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44552" y="2003000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4552" y="246890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43161" y="1455575"/>
            <a:ext cx="3904928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 тыс.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500 млн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руб.</a:t>
            </a:r>
          </a:p>
          <a:p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                          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4011" y="1945683"/>
            <a:ext cx="2484721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30.12.2022</a:t>
            </a:r>
            <a:endParaRPr lang="ru-RU" sz="16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87402" y="150881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245102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0231" y="1730239"/>
            <a:ext cx="4962161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цели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– кредиты для создания и/или приобретения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(сооружения, изготовления, достройки, дооборудования, реконструкции, модернизации и технического перевооружения)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 </a:t>
            </a:r>
            <a:endParaRPr lang="en-US" sz="1000" dirty="0" smtClean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</a:t>
            </a:r>
            <a:r>
              <a:rPr lang="ru-RU" sz="1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оборотных </a:t>
            </a:r>
            <a:r>
              <a:rPr lang="ru-RU" sz="14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развитие предпринимательской деятельности</a:t>
            </a:r>
          </a:p>
          <a:p>
            <a:pPr>
              <a:spcAft>
                <a:spcPts val="300"/>
              </a:spcAft>
              <a:buClr>
                <a:srgbClr val="F93458"/>
              </a:buClr>
            </a:pP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348" y="3943538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843" y="1283557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839385" y="1987000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2"/>
          <p:cNvSpPr txBox="1"/>
          <p:nvPr/>
        </p:nvSpPr>
        <p:spPr>
          <a:xfrm>
            <a:off x="6116159" y="3567689"/>
            <a:ext cx="4443678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9620" lvl="0"/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МСП</a:t>
            </a:r>
            <a:r>
              <a:rPr lang="ru-RU" sz="1100" b="1" spc="1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b="1" spc="-5" dirty="0">
                <a:latin typeface="Century Gothic" panose="020B0502020202020204" pitchFamily="34" charset="0"/>
                <a:cs typeface="Segoe UI"/>
              </a:rPr>
              <a:t>Б</a:t>
            </a:r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b="1" spc="-5" dirty="0">
                <a:latin typeface="Century Gothic" panose="020B0502020202020204" pitchFamily="34" charset="0"/>
                <a:cs typeface="Segoe UI"/>
              </a:rPr>
              <a:t>н</a:t>
            </a:r>
            <a:r>
              <a:rPr lang="ru-RU" sz="1100" b="1" dirty="0">
                <a:latin typeface="Century Gothic" panose="020B0502020202020204" pitchFamily="34" charset="0"/>
                <a:cs typeface="Segoe UI"/>
              </a:rPr>
              <a:t>к</a:t>
            </a:r>
            <a:r>
              <a:rPr lang="ru-RU" sz="1100" b="1" spc="-25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пред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с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тав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л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яе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 к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ред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ты</a:t>
            </a:r>
            <a:r>
              <a:rPr lang="ru-RU" sz="1100" spc="-2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ко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не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ч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ны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з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мщ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кам</a:t>
            </a:r>
            <a:r>
              <a:rPr lang="ru-RU" sz="1100" spc="-25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п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1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5" dirty="0">
                <a:latin typeface="Century Gothic" panose="020B0502020202020204" pitchFamily="34" charset="0"/>
                <a:cs typeface="Segoe UI"/>
              </a:rPr>
              <a:t>у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сл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ов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я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 П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р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гр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spc="5" dirty="0">
                <a:latin typeface="Century Gothic" panose="020B0502020202020204" pitchFamily="34" charset="0"/>
                <a:cs typeface="Segoe UI"/>
              </a:rPr>
              <a:t>м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мы</a:t>
            </a:r>
          </a:p>
          <a:p>
            <a:pPr marL="38735" marR="5715" lvl="0">
              <a:spcBef>
                <a:spcPts val="464"/>
              </a:spcBef>
            </a:pPr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МСП Банк 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обращается в Банк России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для получения </a:t>
            </a:r>
            <a:r>
              <a:rPr lang="ru-RU" sz="1100" spc="-5" dirty="0" smtClean="0">
                <a:latin typeface="Century Gothic" panose="020B0502020202020204" pitchFamily="34" charset="0"/>
                <a:cs typeface="Segoe UI"/>
              </a:rPr>
              <a:t>фондирования</a:t>
            </a:r>
            <a:endParaRPr lang="ru-RU" sz="1100" dirty="0">
              <a:latin typeface="Century Gothic" panose="020B0502020202020204" pitchFamily="34" charset="0"/>
              <a:cs typeface="Segoe U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71790" y="5371987"/>
            <a:ext cx="4536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ru-RU" sz="700" spc="-1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* Указанное </a:t>
            </a:r>
            <a:r>
              <a:rPr lang="ru-RU" sz="700" spc="-1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требование не распространяется на субъектов МСП: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осуществляющих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качестве основного вида деятельности предпринимательскую деятельность в сфере общественного питания (в рамках классов 56 и 55 раздела I «Деятельность гостиниц и предприятий общественного питания» ОКВЭД)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осуществляющи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е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качестве основного вида деятельности предпринимательскую деятельность: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сфере розничной и (или) оптовой торговли, при условии, что субъект МСП зарегистрирован и (или) осуществляет такую деятельность на территориях </a:t>
            </a:r>
            <a:r>
              <a:rPr lang="ru-RU" sz="7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ДФО, СКФО, Республики Крым или г. Севастополя, Арктической зоны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сфере розничной торговли при условии, что субъект малого предпринимательства является микропредприятием</a:t>
            </a:r>
          </a:p>
          <a:p>
            <a:pPr marL="12700" algn="just"/>
            <a:endParaRPr lang="ru-RU" sz="700" dirty="0">
              <a:solidFill>
                <a:prstClr val="black"/>
              </a:solidFill>
              <a:latin typeface="Century Gothic" panose="020B0502020202020204" pitchFamily="34" charset="0"/>
              <a:cs typeface="Segoe U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183457"/>
            <a:ext cx="1658535" cy="3568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1159" y="2391961"/>
            <a:ext cx="384778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12%/     11,5%/   10,5%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микро/  малых/  средних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32348" y="4653513"/>
            <a:ext cx="4376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ОКВЭД</a:t>
            </a:r>
          </a:p>
          <a:p>
            <a:pPr marL="12700" algn="just"/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Финансирование субъекта МСП возможно по всем ОКВЭД за исключение </a:t>
            </a:r>
            <a:r>
              <a:rPr lang="ru-RU" sz="9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указанным </a:t>
            </a:r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в </a:t>
            </a:r>
            <a:r>
              <a:rPr lang="ru-RU" sz="9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части 3 и 4* статьи 14 Федерального закона от 24.07.2007 № </a:t>
            </a:r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209-ФЗ (добыча полезных ископаемых и подакцизная деятельность)</a:t>
            </a:r>
            <a:endParaRPr lang="ru-RU" sz="900" u="sng" dirty="0">
              <a:solidFill>
                <a:srgbClr val="0070C0"/>
              </a:solidFill>
              <a:latin typeface="Century Gothic" panose="020B0502020202020204" pitchFamily="34" charset="0"/>
              <a:cs typeface="Segoe U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2838" y="3202530"/>
            <a:ext cx="424533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1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срок </a:t>
            </a:r>
            <a:r>
              <a:rPr lang="ru-RU" sz="11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Программы стимулирования для конечного заемщика = </a:t>
            </a:r>
            <a:r>
              <a:rPr lang="ru-RU" sz="11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1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436187"/>
            <a:ext cx="9398524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Программа субсидирования процентной</a:t>
            </a:r>
          </a:p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ставки, реализуемая Минэкономразвития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России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977" y="1334428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75" y="59342"/>
            <a:ext cx="1249683" cy="3768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4842" y="1478170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03717"/>
              </p:ext>
            </p:extLst>
          </p:nvPr>
        </p:nvGraphicFramePr>
        <p:xfrm>
          <a:off x="247795" y="1678852"/>
          <a:ext cx="10201922" cy="23937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659633">
                  <a:extLst>
                    <a:ext uri="{9D8B030D-6E8A-4147-A177-3AD203B41FA5}">
                      <a16:colId xmlns:a16="http://schemas.microsoft.com/office/drawing/2014/main" xmlns="" val="2411965636"/>
                    </a:ext>
                  </a:extLst>
                </a:gridCol>
                <a:gridCol w="8542289">
                  <a:extLst>
                    <a:ext uri="{9D8B030D-6E8A-4147-A177-3AD203B41FA5}">
                      <a16:colId xmlns:a16="http://schemas.microsoft.com/office/drawing/2014/main" xmlns="" val="1622346049"/>
                    </a:ext>
                  </a:extLst>
                </a:gridCol>
              </a:tblGrid>
              <a:tr h="400011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заемщик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4012" indent="-171450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Субъекты МСП; 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Самозанятые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98789319"/>
                  </a:ext>
                </a:extLst>
              </a:tr>
              <a:tr h="687561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цели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Инвестиционные цели;</a:t>
                      </a:r>
                    </a:p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средств;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Рефинансирование кредита (приоритетные отрасли);</a:t>
                      </a: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развитие предпринимательской деятельности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1766475"/>
                  </a:ext>
                </a:extLst>
              </a:tr>
              <a:tr h="372597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размер кредита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млн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инвестиционные цели (микропредприятия - до 200 млн. руб., малые и средние- до 500 млн. руб.)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млн 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на 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 (микропредприятия - до 200 млн. руб., малые и средние  - до 500 млн. руб.)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7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10 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инвестиционные цели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; (с непрерывным предоставлением субсидии не более 5 лет)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3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33843978"/>
                  </a:ext>
                </a:extLst>
              </a:tr>
              <a:tr h="291530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% ставка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10,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5%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(ключевая ставка Банка России, действующая на дату заключения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кредитного договора (соглашения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)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+ 2,75% годовых**)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852772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4842" y="416644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7439" y="4518009"/>
            <a:ext cx="4084225" cy="231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Сельское хозяйство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Строительство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Здравоохранение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Образование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производство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Услуги в сфере туризма (внутреннего и въездного)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области культуры, спорта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профессиональная, научная и техническая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Информация и связь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и 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Водоснабжение, водоотведение, организация сбора, обработки и утилизации отходов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27236" y="4518009"/>
            <a:ext cx="5897789" cy="233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гостиниц и предприятий общественного питания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13.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сфере бытовых услуг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14.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 и распределение электроэнергии, газа и воды 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15.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/ оптовая торговля при условии заключения кредитного договора (соглашения) на инвестиционные цели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16.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на территории моногородов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17.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Розничная/оптовая торговля на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территории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ДФО, СКФО,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Республики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Крым и </a:t>
            </a:r>
            <a:r>
              <a:rPr lang="ru-RU" sz="1000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г.Севастополя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, Арктическая зона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18.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при условии, что субъект малого предпринимательства является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микропредприятием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(за исключением случаев, указанных в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п.15-18)</a:t>
            </a: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19.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Аренда (сдача внаем), за исключением предоставления по договорам финансовой аренды (лизинга), собственного недвижимого имущества </a:t>
            </a:r>
            <a:b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(за исключением земельных участков, многоквартирных домов, жилых домов, квартир и иных жилых помещений) и собственного движимого имущества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842" y="6976551"/>
            <a:ext cx="1040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*Включая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кредитные договоры, заключенные уполномоченными банками и заемщиками в 2019-2024 годах, условия которых приведены в соответствие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требованиями Программы субсидирования посредством заключения соответствующих дополнительных соглашений к этим кредитным договорам.</a:t>
            </a:r>
          </a:p>
          <a:p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**Кредиты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предоставляются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микропредприятиям и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самозанятым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гражданам в размере до 10 млн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 ставке до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11.</a:t>
            </a:r>
            <a:r>
              <a:rPr lang="en-US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%.</a:t>
            </a:r>
            <a:endParaRPr lang="ru-RU" sz="7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959354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72" y="519366"/>
            <a:ext cx="1658535" cy="3568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915166" y="6819042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74959" y="6830995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</p:spTree>
    <p:extLst>
      <p:ext uri="{BB962C8B-B14F-4D97-AF65-F5344CB8AC3E}">
        <p14:creationId xmlns:p14="http://schemas.microsoft.com/office/powerpoint/2010/main" val="125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Льготное кредитование </a:t>
            </a:r>
            <a:r>
              <a:rPr lang="ru-RU" sz="28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субъектов 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совместной программы </a:t>
            </a:r>
            <a:r>
              <a:rPr lang="en-US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1764 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и ПСК</a:t>
            </a:r>
            <a:endParaRPr lang="ru-RU" sz="2400" b="1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7313" y="4047227"/>
            <a:ext cx="4894094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Включен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единый реестр субъектов малого и среднего предпринимательства</a:t>
            </a:r>
            <a:endParaRPr lang="ru-RU" sz="1200" dirty="0" smtClean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дату подачи заявки не менее 12 месяцев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осуществляет подакцизную деятельность и добычу/реализацию полезных ископаемых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 относится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 приоритетным в рамках 1764 и ПСК (приложение №2 Программы ПСК)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входит в группу с компаниями крупного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бизнеса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применяются процедуры несостоятельности (банкротства)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826" y="3693252"/>
            <a:ext cx="463106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826" y="1356903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323961" y="1268258"/>
            <a:ext cx="21946" cy="4869733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70031" y="1734369"/>
            <a:ext cx="4987999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производство, в том числе производство пищевых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продуктов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Первичная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последующая (промышленная)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переработка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300"/>
              </a:spcAft>
              <a:buClr>
                <a:srgbClr val="F93458"/>
              </a:buClr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сельскохозяйственной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продукции, в том числе в целях обеспечения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импортозамещения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развития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несырьевого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экспорта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хранение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гостиниц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51467" y="1376770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Допустимые отрасли: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313" y="1734369"/>
            <a:ext cx="4962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цели – кредиты для создания и/или приобретения (сооружения, изготовления, достройки, дооборудования, реконструкции, модернизации и технического перевооружения)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 </a:t>
            </a:r>
            <a:endParaRPr lang="en-US" sz="1200" dirty="0" smtClean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1467" y="445212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6878" y="514866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6337" y="3496390"/>
            <a:ext cx="3974792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млн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200/500 млн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руб.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микро/малых и средних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6337" y="4117805"/>
            <a:ext cx="4051693" cy="89255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 лет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(льготный период – 5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лет. 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течении первых 3 лет ставки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2,5-4%,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затем 2 года ставка программы 1764, действующая на момент подписания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договора)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9728" y="3680941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12870" y="5669395"/>
            <a:ext cx="48854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числе 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виде государственных гарантий и гарантий Корпорации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МСП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6416" y="5048444"/>
            <a:ext cx="3847780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4/2,5%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микро и малых/средних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предприятий</a:t>
            </a:r>
          </a:p>
          <a:p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89513" y="352393"/>
            <a:ext cx="8334375" cy="425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ts val="23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Льготное 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кредитование технологических </a:t>
            </a: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компаний</a:t>
            </a:r>
          </a:p>
          <a:p>
            <a:pPr lvl="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в рамках реализации стратегической инициативы «Взлет – от </a:t>
            </a:r>
            <a:r>
              <a:rPr lang="ru-RU" sz="1600" dirty="0" err="1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стартапа</a:t>
            </a: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 до IPO»</a:t>
            </a:r>
          </a:p>
          <a:p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4713" y="2607404"/>
            <a:ext cx="52712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выручка от 100 млн рублей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темп роста выручки за 3 года более 12%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наличие права на РИД (патент)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деятельности относится 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 приоритетным, продукция является высокотехнологичной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получена экспертиза 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Корпорации с участием привлеченной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организации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входит в группу (как она определяется в соответствии с Международными стандартами финансовой отчетности), годовая выручка которой или, если применимо, доход которой согласно данным консолидированной финансовой отчетности составляет более 2 млрд рублей (за исключением групп, в которые входят исключительно субъекты малого и среднего предпринимательства)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 заемщиком не заключены кредитные договоры (соглашения), по которым ставка кредитования субсидируется в соответствии с постановлением Правительства РФ от № 1764, а также физическим лицам, применяющим специальный налоговый режим „Налог на профессиональный доход“, по льготной ставке», постановлением Правительства РФ № 1598 Соответствие используемой при производстве и (или) создании продукции технологии согласно перечня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высокотехнологичных направлений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44552" y="2003000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4552" y="246890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4011" y="1324268"/>
            <a:ext cx="2891575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 млн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руб.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малых/средних 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4011" y="1945683"/>
            <a:ext cx="2484721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 лет</a:t>
            </a:r>
            <a:endParaRPr lang="ru-RU" sz="16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44034" y="2417835"/>
            <a:ext cx="384778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3%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87402" y="150881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625345" y="596671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0230" y="1736931"/>
            <a:ext cx="49621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цели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230" y="2342716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заемщика: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842" y="1371810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839385" y="1987000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10" y="153970"/>
            <a:ext cx="1658535" cy="35680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261812" y="4396902"/>
            <a:ext cx="4078615" cy="2291515"/>
          </a:xfrm>
          <a:prstGeom prst="roundRect">
            <a:avLst>
              <a:gd name="adj" fmla="val 3744"/>
            </a:avLst>
          </a:prstGeom>
          <a:gradFill>
            <a:gsLst>
              <a:gs pos="17000">
                <a:srgbClr val="7452AD"/>
              </a:gs>
              <a:gs pos="75000">
                <a:srgbClr val="33244C"/>
              </a:gs>
            </a:gsLst>
            <a:lin ang="3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6BE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501690" y="6064868"/>
            <a:ext cx="3596216" cy="291867"/>
            <a:chOff x="6353175" y="3276600"/>
            <a:chExt cx="2476500" cy="4191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353175" y="3276600"/>
              <a:ext cx="2476500" cy="419100"/>
            </a:xfrm>
            <a:prstGeom prst="roundRect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353175" y="3314324"/>
              <a:ext cx="2476500" cy="374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Прием заявок на МСП.РФ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65" y="4221641"/>
            <a:ext cx="4050516" cy="2124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513" y="700760"/>
            <a:ext cx="836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Данная программа действует в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рамках Постановления </a:t>
            </a:r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Правительства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РФ №</a:t>
            </a:r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469 от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25.03.2022 года</a:t>
            </a:r>
            <a:endParaRPr lang="ru-RU" sz="12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54971" y="2898423"/>
            <a:ext cx="42100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числе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виде государственных гарантий и гарантий Корпорации МСП.</a:t>
            </a:r>
          </a:p>
        </p:txBody>
      </p:sp>
    </p:spTree>
    <p:extLst>
      <p:ext uri="{BB962C8B-B14F-4D97-AF65-F5344CB8AC3E}">
        <p14:creationId xmlns:p14="http://schemas.microsoft.com/office/powerpoint/2010/main" val="28094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115210" y="353227"/>
            <a:ext cx="8334375" cy="425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ts val="23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Льготное 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кредитование технологических компаний </a:t>
            </a:r>
            <a:r>
              <a:rPr lang="ru-RU" sz="1600" dirty="0" smtClean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в </a:t>
            </a: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рамках реализации </a:t>
            </a:r>
            <a:r>
              <a:rPr lang="ru-RU" sz="1600" dirty="0" smtClean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инициативы с Московским инновационным кластером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94337" y="3793974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4337" y="431082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03797" y="3115242"/>
            <a:ext cx="2891575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300 млн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руб.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малых/средних 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03797" y="3736657"/>
            <a:ext cx="3512257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7 лет (3 года срок субсидии)</a:t>
            </a:r>
            <a:endParaRPr lang="ru-RU" sz="16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37188" y="329979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576354" y="1009430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04757" y="1147051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839385" y="1987000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10" y="146575"/>
            <a:ext cx="1658535" cy="3568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210" y="7031111"/>
            <a:ext cx="7468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srgbClr val="0225A3"/>
                </a:solidFill>
                <a:latin typeface="Century Gothic" panose="020B0502020202020204" pitchFamily="34" charset="0"/>
              </a:rPr>
              <a:t>Данная программа действует в </a:t>
            </a:r>
            <a:r>
              <a:rPr lang="ru-RU" sz="1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рамках Постановления </a:t>
            </a:r>
            <a:r>
              <a:rPr lang="ru-RU" sz="1000" dirty="0">
                <a:solidFill>
                  <a:srgbClr val="0225A3"/>
                </a:solidFill>
                <a:latin typeface="Century Gothic" panose="020B0502020202020204" pitchFamily="34" charset="0"/>
              </a:rPr>
              <a:t>Правительства </a:t>
            </a:r>
            <a:r>
              <a:rPr lang="ru-RU" sz="1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Москвы </a:t>
            </a:r>
            <a:r>
              <a:rPr lang="ru-RU" sz="1000" dirty="0">
                <a:solidFill>
                  <a:srgbClr val="0225A3"/>
                </a:solidFill>
                <a:latin typeface="Century Gothic" panose="020B0502020202020204" pitchFamily="34" charset="0"/>
              </a:rPr>
              <a:t>от 30 марта 2022 г. № 499-ПП , </a:t>
            </a:r>
            <a:endParaRPr lang="ru-RU" sz="1000" dirty="0" smtClean="0">
              <a:solidFill>
                <a:srgbClr val="0225A3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от </a:t>
            </a:r>
            <a:r>
              <a:rPr lang="ru-RU" sz="1000" dirty="0">
                <a:solidFill>
                  <a:srgbClr val="0225A3"/>
                </a:solidFill>
                <a:latin typeface="Century Gothic" panose="020B0502020202020204" pitchFamily="34" charset="0"/>
              </a:rPr>
              <a:t>23 марта 2022 г. № 445-ПП 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04757" y="4836101"/>
            <a:ext cx="42100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числе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виде государственных гарантий и гарантий Корпорации МСП.</a:t>
            </a: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xmlns="" id="{45C3CCC1-5236-44AF-B3DB-28400CEBC888}"/>
              </a:ext>
            </a:extLst>
          </p:cNvPr>
          <p:cNvSpPr txBox="1"/>
          <p:nvPr/>
        </p:nvSpPr>
        <p:spPr>
          <a:xfrm>
            <a:off x="268645" y="1136388"/>
            <a:ext cx="4893371" cy="570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заемщику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Организация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работает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менее года на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момент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подачи заявки 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marR="1295400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Основной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ОКВЭД: 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наука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,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ИТ,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промышленность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Компания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является налогоплательщиком Москвы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Площадка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территории г. Москвы (земельный участок, объект  капитального строительства в собственности/аренде на территории столицы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создаваемому продукту</a:t>
            </a:r>
          </a:p>
          <a:p>
            <a:pPr marL="177800" indent="-165100">
              <a:spcBef>
                <a:spcPts val="30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ru-RU" sz="1100" b="1" spc="-15" dirty="0" smtClean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Товары</a:t>
            </a:r>
            <a:r>
              <a:rPr sz="1100" b="1" spc="-30" dirty="0" smtClean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 </a:t>
            </a:r>
            <a:r>
              <a:rPr lang="ru-RU" sz="1100" b="1" spc="-30" dirty="0" smtClean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народного потребления</a:t>
            </a:r>
            <a:endParaRPr sz="1100" b="1" dirty="0">
              <a:solidFill>
                <a:prstClr val="black"/>
              </a:solidFill>
              <a:latin typeface="Century Gothic" panose="020B0502020202020204" pitchFamily="34" charset="0"/>
              <a:cs typeface="TT Firs Neue"/>
            </a:endParaRPr>
          </a:p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Товар включен в перечень товаров народного </a:t>
            </a:r>
            <a:b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потребления</a:t>
            </a:r>
          </a:p>
          <a:p>
            <a:pPr marL="0" marR="55880" lvl="1">
              <a:spcBef>
                <a:spcPts val="300"/>
              </a:spcBef>
              <a:tabLst>
                <a:tab pos="508000" algn="l"/>
              </a:tabLst>
            </a:pPr>
            <a:r>
              <a:rPr lang="ru-RU" sz="1100" spc="-25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Или</a:t>
            </a:r>
          </a:p>
          <a:p>
            <a:pPr marL="177800" indent="-165100">
              <a:spcBef>
                <a:spcPts val="30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Импортозамещающие</a:t>
            </a:r>
            <a:r>
              <a:rPr sz="1100" b="1" spc="-100" dirty="0" smtClean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 </a:t>
            </a:r>
            <a:r>
              <a:rPr lang="ru-RU" sz="1100" b="1" spc="-100" dirty="0" smtClean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 товары</a:t>
            </a:r>
            <a:endParaRPr sz="1100" b="1" dirty="0">
              <a:solidFill>
                <a:prstClr val="black"/>
              </a:solidFill>
              <a:latin typeface="Century Gothic" panose="020B0502020202020204" pitchFamily="34" charset="0"/>
              <a:cs typeface="TT Firs Neue"/>
            </a:endParaRPr>
          </a:p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Продукт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находится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списке Отраслевых</a:t>
            </a:r>
            <a:r>
              <a:rPr lang="en-US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планов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импортозамещения Минпромторга</a:t>
            </a:r>
            <a:r>
              <a:rPr lang="en-US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РФ</a:t>
            </a:r>
          </a:p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Продукт находится в списке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Технологий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СПИК 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распоряжение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Правительства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РФ №3143-р от 28.11.20)</a:t>
            </a:r>
            <a:endParaRPr lang="ru-RU" sz="11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Компания находится в перечне аккредитованных компаний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Минцифры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России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коэффициент</a:t>
            </a:r>
            <a:r>
              <a:rPr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«Импорт / производство в России» 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–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свыше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65430" algn="l"/>
              </a:tabLs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требования</a:t>
            </a:r>
          </a:p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Доля 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собственных средств в проекте – не менее 25%</a:t>
            </a:r>
          </a:p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Стоимость чистых активов, размер чистой прибыли </a:t>
            </a:r>
            <a:r>
              <a:rPr lang="en-US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&gt;0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4748" y="2321890"/>
            <a:ext cx="4026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5"/>
              </a:spcBef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Получатели поддержки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- </a:t>
            </a:r>
            <a:r>
              <a:rPr lang="ru-RU" sz="1200" spc="-5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субъекты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МСП, </a:t>
            </a:r>
            <a:r>
              <a:rPr lang="ru-RU" sz="1200" spc="5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реализующие</a:t>
            </a:r>
            <a:r>
              <a:rPr lang="ru-RU" sz="1200" spc="-25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инвестиционные</a:t>
            </a:r>
            <a:r>
              <a:rPr lang="ru-RU" sz="1200" spc="-25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T Firs Neue"/>
              </a:rPr>
              <a:t>программы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7882" y="4229999"/>
            <a:ext cx="3847780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3%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малых/средних предприятий</a:t>
            </a:r>
          </a:p>
          <a:p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3582" y="1533393"/>
            <a:ext cx="46114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55880" lvl="1" indent="-171450">
              <a:spcBef>
                <a:spcPts val="3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  на инвестиционные цели. Доля расходов на оборотные средства при запуске проекта не более 30% (закупка сырья, материалов)</a:t>
            </a:r>
          </a:p>
        </p:txBody>
      </p:sp>
      <p:pic>
        <p:nvPicPr>
          <p:cNvPr id="35" name="Рисунок 13">
            <a:extLst>
              <a:ext uri="{FF2B5EF4-FFF2-40B4-BE49-F238E27FC236}">
                <a16:creationId xmlns:a16="http://schemas.microsoft.com/office/drawing/2014/main" xmlns="" id="{EA13EB7A-F2E9-4895-95F4-F56FF6174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10" y="566079"/>
            <a:ext cx="1537489" cy="31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94337" y="6101509"/>
            <a:ext cx="433484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заявок: </a:t>
            </a:r>
          </a:p>
          <a:p>
            <a:pPr lvl="0">
              <a:spcAft>
                <a:spcPts val="600"/>
              </a:spcAft>
            </a:pPr>
            <a:r>
              <a:rPr lang="ru-RU" sz="1400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Московский инновационный кластер    </a:t>
            </a:r>
            <a:endParaRPr lang="ru-RU" sz="1400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Льготное кредитование </a:t>
            </a:r>
            <a:r>
              <a:rPr lang="ru-RU" sz="28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субъектов 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программы Правительства Москвы и Удмуртии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2277" y="1081362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Правительства Москвы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1926" y="2988310"/>
            <a:ext cx="489409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</a:t>
            </a:r>
            <a:endParaRPr lang="ru-RU" sz="1200" dirty="0" smtClean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Компания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является налогоплательщиком Москвы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 относится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 приоритетным в рамках соглашения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регистрации Заемщика на дату подачи заявки не менее 12 месяцев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2277" y="1378728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7089" y="510427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7090" y="5414261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3363" y="4520537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29397" y="5032161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29398" y="5352705"/>
            <a:ext cx="4355663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8,75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годовых (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1/2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ключевой ставки 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ЦБ +  5 </a:t>
            </a:r>
            <a:r>
              <a:rPr lang="ru-RU" sz="1200" b="1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п.п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.) 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1054" y="4541400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5467" y="1965295"/>
            <a:ext cx="49621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пополнение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73907" y="6028246"/>
            <a:ext cx="6217928" cy="1092518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Цифровая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доступность из любой точки России через АИС НГС.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АО «Корпорация» «МСП»  в размере 50% от суммы кредита для Заемщиков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728" y="2725355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276" y="1634166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323961" y="1268258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64886" y="1070951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Правительства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Удмуртии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628" y="4827272"/>
            <a:ext cx="5343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(</a:t>
            </a:r>
            <a:r>
              <a:rPr lang="ru-RU" sz="1200" b="1" dirty="0" smtClean="0"/>
              <a:t>до </a:t>
            </a:r>
            <a:r>
              <a:rPr lang="ru-RU" sz="1200" b="1" dirty="0"/>
              <a:t>5 млн. </a:t>
            </a:r>
            <a:r>
              <a:rPr lang="ru-RU" sz="1200" b="1" dirty="0" smtClean="0"/>
              <a:t>рублей </a:t>
            </a:r>
            <a:r>
              <a:rPr lang="ru-RU" sz="1200" dirty="0"/>
              <a:t>- на развитие предпринимательской </a:t>
            </a:r>
            <a:r>
              <a:rPr lang="ru-RU" sz="1200" dirty="0" smtClean="0"/>
              <a:t>деятельности)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559357" y="2967945"/>
            <a:ext cx="498799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</a:t>
            </a:r>
            <a:endParaRPr lang="ru-RU" sz="1200" dirty="0" smtClean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Компания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зарегистрирована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территории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Удмуртии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Компания является экспортером /Вид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 относится к приоритетным в рамках соглашения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регистрации Заемщика на дату подачи заявки не менее 12 месяцев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80022" y="4930717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53624" y="552198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29897" y="4479845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30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32330" y="4868120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77588" y="450070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85195" y="1977766"/>
            <a:ext cx="496216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пополнение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инвестиций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развитие предпринимательской деятельности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585195" y="2723622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705802" y="1730718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81695" y="1392628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53832" y="5204636"/>
            <a:ext cx="3904198" cy="138499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4,5% годовых -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 цели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7% годовых - 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8/7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-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развитие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предпринимательской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малых/средних предприятий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42" y="1649763"/>
            <a:ext cx="52712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текущей деятельности (включая выплату заработной платы и прочие платежи, за исключением уплаты налогов и сборов)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участия в тендере (конкурсе)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7243" y="1053453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Оборотное кредитование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4493" y="1350085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493" y="307677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494" y="33867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306" y="1656990"/>
            <a:ext cx="52640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приобретения, реконструкции, модернизации, ремонта основных средств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строительства зданий и сооружений производственного назначения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53282" y="1053453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кредитование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6801" y="2717279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66801" y="3004667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6801" y="3325210"/>
            <a:ext cx="23645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2909" y="277883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52909" y="307677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52910" y="33867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05216" y="2717279"/>
            <a:ext cx="327511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500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05217" y="3004667"/>
            <a:ext cx="185246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05218" y="3325210"/>
            <a:ext cx="433111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" y="3806684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4843" y="4547659"/>
            <a:ext cx="495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финансирование расходов, связанных с исполнением контракта в рамках федеральных законов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223-ФЗ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№44-ФЗ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7243" y="390513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Контрактное кредитование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493" y="519198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4493" y="5489924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4494" y="579991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66801" y="5130427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66801" y="5417815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66803" y="5738358"/>
            <a:ext cx="236455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67684" y="1350085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14492" y="277883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4493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2089" y="7254453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72306" y="4547659"/>
            <a:ext cx="526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 (займов), выданных другими кредитными организациями на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цели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53282" y="3905137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52909" y="519198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52909" y="588202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2910" y="6462328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05217" y="5149479"/>
            <a:ext cx="4486597" cy="76944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цели 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05217" y="5832228"/>
            <a:ext cx="4331118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84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67684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05218" y="6431548"/>
            <a:ext cx="241882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6769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2277" y="1081362"/>
            <a:ext cx="483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Экспресс-поддержка (экспресс-оборотный, экспресс-</a:t>
            </a:r>
            <a:r>
              <a:rPr lang="ru-RU" sz="1400" b="1" dirty="0" err="1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5200" y="3093776"/>
            <a:ext cx="607922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– юридическое 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Доход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текущей деятельности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Заемщика на дату подачи заявки не менее 12 месяцев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2276" y="1598300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9147" y="5171347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148" y="548133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41455" y="4811850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41455" y="5099237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41456" y="5419781"/>
            <a:ext cx="34291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,2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9146" y="483271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5467" y="2138372"/>
            <a:ext cx="49621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99563" y="5766444"/>
            <a:ext cx="5319161" cy="1538794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Погашение кредита – ежемесячные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аннуитетные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платежи.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–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обязательно.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Цифровая доступность из любой точки России через АИС НГС.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АО «Корпорация» «МСП»  в размере 50% от суммы кредита для Заемщиков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199" y="2836704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277" y="1867104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кредитования*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6167307" y="2138372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67549" y="2259519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2714" y="1180807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Кредитная поддержка самозанятых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2032" y="272898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2032" y="300598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0916" y="326748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0458" y="2667427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тыс.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00460" y="2943262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(включительно)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3225" y="3236707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0**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0916" y="1489027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0916" y="3640803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 кредитов самозанятых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4428" y="3926881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88062" y="4203880"/>
            <a:ext cx="4310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самозанятых,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(займа/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 по данным БКИ.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83492" y="540658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83491" y="575115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3493" y="617787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5799" y="5345033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млн рублей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35800" y="5736196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(включительно)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35801" y="6147097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5468" y="7305238"/>
            <a:ext cx="1665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 В зависимости от продукта</a:t>
            </a:r>
            <a:endParaRPr lang="ru-RU" sz="8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48151" y="1860583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452913" y="7312438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72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A568FDB8-086E-4AFE-83B3-F4E1050BFE15}" vid="{033AE83B-7C0A-43F7-B437-6EC35A0AD09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A568FDB8-086E-4AFE-83B3-F4E1050BFE15}" vid="{033AE83B-7C0A-43F7-B437-6EC35A0AD09A}"/>
    </a:ext>
  </a:extLst>
</a:theme>
</file>

<file path=ppt/theme/theme3.xml><?xml version="1.0" encoding="utf-8"?>
<a:theme xmlns:a="http://schemas.openxmlformats.org/drawingml/2006/main" name="2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A568FDB8-086E-4AFE-83B3-F4E1050BFE15}" vid="{033AE83B-7C0A-43F7-B437-6EC35A0AD09A}"/>
    </a:ext>
  </a:extLst>
</a:theme>
</file>

<file path=ppt/theme/theme4.xml><?xml version="1.0" encoding="utf-8"?>
<a:theme xmlns:a="http://schemas.openxmlformats.org/drawingml/2006/main" name="3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A568FDB8-086E-4AFE-83B3-F4E1050BFE15}" vid="{033AE83B-7C0A-43F7-B437-6EC35A0AD09A}"/>
    </a:ext>
  </a:extLst>
</a:theme>
</file>

<file path=ppt/theme/theme5.xml><?xml version="1.0" encoding="utf-8"?>
<a:theme xmlns:a="http://schemas.openxmlformats.org/drawingml/2006/main" name="4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A568FDB8-086E-4AFE-83B3-F4E1050BFE15}" vid="{033AE83B-7C0A-43F7-B437-6EC35A0AD09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6861</TotalTime>
  <Words>2092</Words>
  <Application>Microsoft Office PowerPoint</Application>
  <PresentationFormat>Произвольный</PresentationFormat>
  <Paragraphs>347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Тема1</vt:lpstr>
      <vt:lpstr>1_Тема1</vt:lpstr>
      <vt:lpstr>2_Тема1</vt:lpstr>
      <vt:lpstr>3_Тема1</vt:lpstr>
      <vt:lpstr>4_Тема1</vt:lpstr>
      <vt:lpstr>Тема Office</vt:lpstr>
      <vt:lpstr>1_Тема Office</vt:lpstr>
      <vt:lpstr>2_Тема Office</vt:lpstr>
      <vt:lpstr>Слайд think-cell</vt:lpstr>
      <vt:lpstr>Инструменты финансовой поддержки субъектов МСП  АО «МСП Банк»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Базилюк Тарас Александрович</cp:lastModifiedBy>
  <cp:revision>399</cp:revision>
  <cp:lastPrinted>2021-06-11T12:36:52Z</cp:lastPrinted>
  <dcterms:created xsi:type="dcterms:W3CDTF">2021-02-03T17:39:42Z</dcterms:created>
  <dcterms:modified xsi:type="dcterms:W3CDTF">2022-10-18T08:27:46Z</dcterms:modified>
</cp:coreProperties>
</file>