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5"/>
  </p:notesMasterIdLst>
  <p:handoutMasterIdLst>
    <p:handoutMasterId r:id="rId6"/>
  </p:handoutMasterIdLst>
  <p:sldIdLst>
    <p:sldId id="296" r:id="rId2"/>
    <p:sldId id="292" r:id="rId3"/>
    <p:sldId id="297" r:id="rId4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3" userDrawn="1">
          <p15:clr>
            <a:srgbClr val="A4A3A4"/>
          </p15:clr>
        </p15:guide>
        <p15:guide id="2" pos="2142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C0EC"/>
    <a:srgbClr val="5ECDF0"/>
    <a:srgbClr val="4CC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83429" autoAdjust="0"/>
  </p:normalViewPr>
  <p:slideViewPr>
    <p:cSldViewPr>
      <p:cViewPr varScale="1">
        <p:scale>
          <a:sx n="96" d="100"/>
          <a:sy n="96" d="100"/>
        </p:scale>
        <p:origin x="207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3093"/>
        <p:guide pos="2142"/>
        <p:guide orient="horz"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6" y="4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38A61AF2-3DEB-4F18-A3F4-4D91215CB0A0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377319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6" y="9377319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0989848B-767E-491A-A975-8B5E4B8910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535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4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E221F9BC-5C9E-4A9B-9EA5-F05869D13255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8"/>
            <a:ext cx="5438140" cy="4442697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19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377319"/>
            <a:ext cx="2945659" cy="493632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BFF9F8CD-C94F-4244-8EEA-EEE08C196F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8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3074" name="Picture 2" descr="C:\Users\Алашева\Desktop\Безымянный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8" y="0"/>
            <a:ext cx="9138632" cy="144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3340968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971600" y="188640"/>
            <a:ext cx="360040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1400" b="0" dirty="0" smtClean="0">
                <a:solidFill>
                  <a:srgbClr val="34C0EC"/>
                </a:solidFill>
                <a:latin typeface="+mn-lt"/>
                <a:ea typeface="Cambria Math" pitchFamily="18" charset="0"/>
              </a:rPr>
              <a:t>МИНИСТЕРСТВО</a:t>
            </a:r>
          </a:p>
          <a:p>
            <a:pPr algn="l"/>
            <a:r>
              <a:rPr lang="ru-RU" sz="1400" b="0" dirty="0" smtClean="0">
                <a:solidFill>
                  <a:srgbClr val="34C0EC"/>
                </a:solidFill>
                <a:latin typeface="+mn-lt"/>
                <a:ea typeface="Cambria Math" pitchFamily="18" charset="0"/>
              </a:rPr>
              <a:t>ЭКОНОМИЧЕСКОГО РАЗВИТИЯ</a:t>
            </a:r>
          </a:p>
          <a:p>
            <a:pPr algn="l"/>
            <a:r>
              <a:rPr lang="ru-RU" sz="1400" b="0" dirty="0" smtClean="0">
                <a:solidFill>
                  <a:srgbClr val="34C0EC"/>
                </a:solidFill>
                <a:latin typeface="+mn-lt"/>
                <a:ea typeface="Cambria Math" pitchFamily="18" charset="0"/>
              </a:rPr>
              <a:t>РЕСПУБЛИКИ</a:t>
            </a:r>
            <a:r>
              <a:rPr lang="ru-RU" sz="1400" b="0" baseline="0" dirty="0" smtClean="0">
                <a:solidFill>
                  <a:srgbClr val="34C0EC"/>
                </a:solidFill>
                <a:latin typeface="+mn-lt"/>
                <a:ea typeface="Cambria Math" pitchFamily="18" charset="0"/>
              </a:rPr>
              <a:t> АЛТАЙ</a:t>
            </a:r>
            <a:endParaRPr lang="ru-RU" sz="1400" b="0" dirty="0" smtClean="0">
              <a:solidFill>
                <a:srgbClr val="34C0EC"/>
              </a:solidFill>
              <a:latin typeface="+mn-lt"/>
              <a:ea typeface="Cambria Math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12676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91683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6632"/>
            <a:ext cx="3627437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6632"/>
            <a:ext cx="3627437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3409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75" y="27746"/>
            <a:ext cx="3728051" cy="952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2050" name="Picture 2" descr="C:\Users\Алашева\Desktop\Безымянный1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02363"/>
            <a:ext cx="8028383" cy="655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Алашева\Desktop\123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190551"/>
            <a:ext cx="1117029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0207"/>
            <a:ext cx="3627437" cy="7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</p:sldLayoutIdLst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rpmsp.ru/bankam/programma_stimulir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71842" y="3140968"/>
            <a:ext cx="6724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2721937" y="2061064"/>
            <a:ext cx="531543" cy="450676"/>
          </a:xfrm>
          <a:prstGeom prst="down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6700047" y="2061064"/>
            <a:ext cx="531543" cy="450676"/>
          </a:xfrm>
          <a:prstGeom prst="down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96590" y="1228332"/>
            <a:ext cx="7457307" cy="811435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00206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ЛЬГОТНОЕ КРЕДИТОВАНИЕ С ГОСУДАРСТВЕННЫМ УЧАСТИЕМ</a:t>
            </a:r>
            <a:endParaRPr lang="ru-RU" sz="2100" b="1" dirty="0">
              <a:solidFill>
                <a:srgbClr val="00206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296591" y="4111914"/>
            <a:ext cx="3528392" cy="90126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Протокол Совета директоров АО </a:t>
            </a:r>
          </a:p>
          <a:p>
            <a:pPr algn="ctr"/>
            <a:r>
              <a:rPr lang="ru-RU" b="1" dirty="0" smtClean="0"/>
              <a:t>от </a:t>
            </a:r>
            <a:r>
              <a:rPr lang="ru-RU" b="1" dirty="0" smtClean="0"/>
              <a:t>15.03.2022 </a:t>
            </a:r>
            <a:r>
              <a:rPr lang="ru-RU" b="1" dirty="0" smtClean="0"/>
              <a:t>№ </a:t>
            </a:r>
            <a:r>
              <a:rPr lang="ru-RU" b="1" dirty="0" smtClean="0"/>
              <a:t>131 </a:t>
            </a:r>
            <a:endParaRPr lang="ru-RU" b="1" dirty="0" smtClean="0"/>
          </a:p>
          <a:p>
            <a:pPr algn="ctr"/>
            <a:r>
              <a:rPr lang="ru-RU" b="1" dirty="0" smtClean="0"/>
              <a:t>(ред. от </a:t>
            </a:r>
            <a:r>
              <a:rPr lang="ru-RU" b="1" dirty="0" smtClean="0"/>
              <a:t>25.05.2022</a:t>
            </a:r>
            <a:r>
              <a:rPr lang="ru-RU" b="1" dirty="0" smtClean="0"/>
              <a:t>)</a:t>
            </a:r>
            <a:endParaRPr lang="ru-RU" b="1" i="1" u="sng" dirty="0">
              <a:solidFill>
                <a:schemeClr val="dk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225506" y="4091186"/>
            <a:ext cx="3528392" cy="92198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Постановление Правительства РФ от 30.12.2018 N </a:t>
            </a:r>
            <a:r>
              <a:rPr lang="ru-RU" b="1" dirty="0" smtClean="0"/>
              <a:t>1764</a:t>
            </a:r>
          </a:p>
          <a:p>
            <a:pPr algn="ctr"/>
            <a:r>
              <a:rPr lang="ru-RU" b="1" dirty="0" smtClean="0"/>
              <a:t>(ред. от </a:t>
            </a:r>
            <a:r>
              <a:rPr lang="ru-RU" b="1" dirty="0" smtClean="0"/>
              <a:t>23.03.2022)</a:t>
            </a:r>
            <a:endParaRPr lang="ru-RU" b="1" dirty="0"/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1238519" y="2537194"/>
            <a:ext cx="3576158" cy="1539878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Программа стимулирования кредитования </a:t>
            </a:r>
            <a:endParaRPr lang="ru-RU" b="1" dirty="0" smtClean="0"/>
          </a:p>
          <a:p>
            <a:pPr algn="ctr"/>
            <a:r>
              <a:rPr lang="ru-RU" b="1" i="1" u="sng" dirty="0" smtClean="0"/>
              <a:t>АО </a:t>
            </a:r>
            <a:r>
              <a:rPr lang="ru-RU" b="1" i="1" u="sng" dirty="0"/>
              <a:t>«Корпорация МСП»  </a:t>
            </a:r>
            <a:endParaRPr lang="ru-RU" b="1" dirty="0">
              <a:solidFill>
                <a:schemeClr val="dk1"/>
              </a:solidFill>
            </a:endParaRPr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5177740" y="2551309"/>
            <a:ext cx="3576158" cy="1539878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Программа льготного кредитования </a:t>
            </a:r>
            <a:r>
              <a:rPr lang="ru-RU" b="1" i="1" u="sng" dirty="0"/>
              <a:t>Минэкономразвития </a:t>
            </a:r>
            <a:r>
              <a:rPr lang="ru-RU" b="1" i="1" u="sng" dirty="0" smtClean="0"/>
              <a:t>России</a:t>
            </a:r>
            <a:endParaRPr lang="ru-RU" b="1" dirty="0">
              <a:solidFill>
                <a:schemeClr val="dk1"/>
              </a:solidFill>
            </a:endParaRPr>
          </a:p>
        </p:txBody>
      </p:sp>
      <p:pic>
        <p:nvPicPr>
          <p:cNvPr id="3078" name="Picture 6" descr="https://lenobl.ru/media/news/images/2019/11/08/E2E481B3-1608-493A-9791-7249CCAE3847.jpe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58"/>
          <a:stretch/>
        </p:blipFill>
        <p:spPr bwMode="auto">
          <a:xfrm>
            <a:off x="2090608" y="5073982"/>
            <a:ext cx="1871979" cy="101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://www.iclaster.ru/upload/iblock/80d/ministerstvo-ekonomicheskogo-razvitiya-rf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580" y="5114117"/>
            <a:ext cx="3092357" cy="58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99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871842" y="1052735"/>
            <a:ext cx="8164654" cy="504057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00206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Программа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стимулирования 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кредитования АО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«Корпорация МСП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»</a:t>
            </a:r>
            <a:endParaRPr lang="ru-RU" sz="2100" b="1" i="1" dirty="0">
              <a:solidFill>
                <a:srgbClr val="00206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1842" y="3140968"/>
            <a:ext cx="6724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16850"/>
              </p:ext>
            </p:extLst>
          </p:nvPr>
        </p:nvGraphicFramePr>
        <p:xfrm>
          <a:off x="575556" y="2071068"/>
          <a:ext cx="8244916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2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2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00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Условия 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/>
                        <a:t>Параметры 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17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Процентная ставка по кредиту для заемщика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1" dirty="0" smtClean="0"/>
                        <a:t>на инвестиционные и оборотные цели </a:t>
                      </a:r>
                      <a:r>
                        <a:rPr lang="ru-RU" sz="1300" dirty="0" smtClean="0"/>
                        <a:t>– 15% годовых</a:t>
                      </a:r>
                      <a:r>
                        <a:rPr lang="ru-RU" sz="1300" baseline="0" dirty="0" smtClean="0"/>
                        <a:t> для микро-, малых предприятий и самозанятых, 13,5% годовых д</a:t>
                      </a:r>
                      <a:r>
                        <a:rPr lang="ru-RU" sz="1300" dirty="0" smtClean="0"/>
                        <a:t>ля средних предприятий.</a:t>
                      </a:r>
                      <a:endParaRPr lang="ru-RU" sz="1300" dirty="0" smtClean="0"/>
                    </a:p>
                    <a:p>
                      <a:r>
                        <a:rPr lang="ru-RU" sz="1300" b="1" dirty="0" smtClean="0"/>
                        <a:t>антикризисный кредит</a:t>
                      </a:r>
                      <a:r>
                        <a:rPr lang="ru-RU" sz="1300" dirty="0" smtClean="0"/>
                        <a:t>, </a:t>
                      </a:r>
                      <a:r>
                        <a:rPr lang="ru-RU" sz="1300" dirty="0" smtClean="0"/>
                        <a:t>в случае, если кредитным договором предусмотрено обеспечение в виде независимой гарантии Корпорации МСП – </a:t>
                      </a:r>
                      <a:r>
                        <a:rPr lang="ru-RU" sz="1300" dirty="0" smtClean="0"/>
                        <a:t>8,5% </a:t>
                      </a:r>
                      <a:r>
                        <a:rPr lang="ru-RU" sz="1300" dirty="0" smtClean="0"/>
                        <a:t>годовых.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17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Цели льготного кредита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Инвестиционные и пополнение оборотных средств (в </a:t>
                      </a:r>
                      <a:r>
                        <a:rPr lang="ru-RU" sz="1300" dirty="0" err="1" smtClean="0"/>
                        <a:t>т.ч</a:t>
                      </a:r>
                      <a:r>
                        <a:rPr lang="ru-RU" sz="1300" dirty="0" smtClean="0"/>
                        <a:t>. </a:t>
                      </a:r>
                      <a:r>
                        <a:rPr lang="ru-RU" sz="1300" dirty="0" smtClean="0"/>
                        <a:t>для </a:t>
                      </a:r>
                      <a:r>
                        <a:rPr lang="ru-RU" sz="1300" dirty="0" smtClean="0"/>
                        <a:t>торговых предприятий), рефинансирование кредита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17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Размер кредита 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От 3 млн. руб. до 1 млрд. </a:t>
                      </a:r>
                      <a:r>
                        <a:rPr lang="ru-RU" sz="1300" dirty="0" smtClean="0"/>
                        <a:t>рублей</a:t>
                      </a:r>
                      <a:endParaRPr lang="ru-RU" sz="1300" dirty="0" smtClean="0"/>
                    </a:p>
                    <a:p>
                      <a:r>
                        <a:rPr lang="ru-RU" sz="1300" dirty="0" smtClean="0"/>
                        <a:t>До 500 тыс. руб. – при предоставлении кредита</a:t>
                      </a:r>
                      <a:r>
                        <a:rPr lang="ru-RU" sz="1300" baseline="0" dirty="0" smtClean="0"/>
                        <a:t> на развитие бизнеса, пополнение оборотных средств и финансирование текущей деятельности </a:t>
                      </a:r>
                      <a:r>
                        <a:rPr lang="ru-RU" sz="1300" baseline="0" dirty="0" err="1" smtClean="0"/>
                        <a:t>самозанятым</a:t>
                      </a:r>
                      <a:r>
                        <a:rPr lang="ru-RU" sz="1300" baseline="0" dirty="0" smtClean="0"/>
                        <a:t> гражданам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17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Заёмщики</a:t>
                      </a:r>
                      <a:r>
                        <a:rPr lang="ru-RU" sz="1300" baseline="0" dirty="0" smtClean="0"/>
                        <a:t> 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Субъекты МСП, лизинговые компании, организации-инфраструктуры поддержки МСП, </a:t>
                      </a:r>
                      <a:r>
                        <a:rPr lang="ru-RU" sz="1300" dirty="0" err="1" smtClean="0"/>
                        <a:t>самозанятые</a:t>
                      </a:r>
                      <a:r>
                        <a:rPr lang="ru-RU" sz="1300" dirty="0" smtClean="0"/>
                        <a:t> граждане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177"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Уполномоченные банки </a:t>
                      </a:r>
                    </a:p>
                    <a:p>
                      <a:r>
                        <a:rPr lang="ru-RU" sz="1300" dirty="0" smtClean="0"/>
                        <a:t>(на территории Республики Алтай)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/>
                        <a:t>АО «</a:t>
                      </a:r>
                      <a:r>
                        <a:rPr lang="ru-RU" sz="1300" dirty="0" err="1" smtClean="0"/>
                        <a:t>Россельхозбанк</a:t>
                      </a:r>
                      <a:r>
                        <a:rPr lang="ru-RU" sz="1300" dirty="0" smtClean="0"/>
                        <a:t>», ПАО Сбербанк, ПАО «</a:t>
                      </a:r>
                      <a:r>
                        <a:rPr lang="ru-RU" sz="1300" dirty="0" err="1" smtClean="0"/>
                        <a:t>Совкомбанк</a:t>
                      </a:r>
                      <a:r>
                        <a:rPr lang="ru-RU" sz="1300" dirty="0" smtClean="0"/>
                        <a:t>», Банк ВТБ, АКБ «</a:t>
                      </a:r>
                      <a:r>
                        <a:rPr lang="ru-RU" sz="1300" dirty="0" err="1" smtClean="0"/>
                        <a:t>Алтайкапиталбанк</a:t>
                      </a:r>
                      <a:r>
                        <a:rPr lang="ru-RU" sz="1300" dirty="0" smtClean="0"/>
                        <a:t>», </a:t>
                      </a:r>
                      <a:r>
                        <a:rPr lang="ru-RU" sz="1300" dirty="0" smtClean="0"/>
                        <a:t>Азиатско-Тихоокеанский </a:t>
                      </a:r>
                      <a:r>
                        <a:rPr lang="ru-RU" sz="1300" dirty="0" smtClean="0"/>
                        <a:t>Банк, Банк Зенит, МСП БАНК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Выноска со стрелкой вниз 4"/>
          <p:cNvSpPr/>
          <p:nvPr/>
        </p:nvSpPr>
        <p:spPr>
          <a:xfrm>
            <a:off x="3131840" y="1639020"/>
            <a:ext cx="3312368" cy="432048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dk1"/>
                </a:solidFill>
              </a:rPr>
              <a:t>ключевые условия программы</a:t>
            </a:r>
            <a:endParaRPr lang="ru-RU" b="1" dirty="0">
              <a:solidFill>
                <a:schemeClr val="dk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5848311"/>
            <a:ext cx="775860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hlinkClick r:id="rId2"/>
              </a:rPr>
              <a:t>https://corpmsp.ru/bankam/programma_stimulir</a:t>
            </a:r>
            <a:r>
              <a:rPr lang="en-US" sz="1000" dirty="0" smtClean="0">
                <a:hlinkClick r:id="rId2"/>
              </a:rPr>
              <a:t>/</a:t>
            </a:r>
            <a:r>
              <a:rPr lang="ru-RU" sz="1000" dirty="0" smtClean="0"/>
              <a:t> - программа Корпорации МСП 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93497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871842" y="979067"/>
            <a:ext cx="8164654" cy="28969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b="1" dirty="0" smtClean="0">
                <a:solidFill>
                  <a:srgbClr val="00206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Программа льготного кредитования Минэкономразвития России</a:t>
            </a:r>
            <a:endParaRPr lang="ru-RU" sz="2100" b="1" i="1" dirty="0">
              <a:solidFill>
                <a:srgbClr val="00206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71842" y="3140968"/>
            <a:ext cx="6724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313755"/>
              </p:ext>
            </p:extLst>
          </p:nvPr>
        </p:nvGraphicFramePr>
        <p:xfrm>
          <a:off x="323528" y="1825312"/>
          <a:ext cx="8568952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31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033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Условия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Параметры 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2064">
                <a:tc rowSpan="4">
                  <a:txBody>
                    <a:bodyPr/>
                    <a:lstStyle/>
                    <a:p>
                      <a:r>
                        <a:rPr lang="ru-RU" sz="1200" dirty="0" smtClean="0"/>
                        <a:t>Процентная ставка, цели, размер и срок кредитования*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более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12,25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годовых (КС* + 2,75%)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пополнение оборотных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средств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срок до 1 года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размере от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тыс. рублей 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200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млн. рублей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микропредприятий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500 млн. рублей для малых и средних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предприятий</a:t>
                      </a:r>
                      <a:r>
                        <a:rPr lang="ru-RU" sz="1200" baseline="0" dirty="0" smtClean="0"/>
                        <a:t> 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975">
                <a:tc vMerge="1">
                  <a:txBody>
                    <a:bodyPr/>
                    <a:lstStyle/>
                    <a:p>
                      <a:endParaRPr lang="ru-RU" sz="15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более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12,25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% годовых (КС* + 2,75%)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инвестиционные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цели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срок до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лет в размере от 500 тыс. рублей</a:t>
                      </a:r>
                    </a:p>
                    <a:p>
                      <a:pPr algn="just"/>
                      <a:r>
                        <a:rPr lang="ru-RU" sz="1200" dirty="0" smtClean="0"/>
                        <a:t>до 200 млн. рублей для </a:t>
                      </a:r>
                      <a:r>
                        <a:rPr lang="ru-RU" sz="1200" dirty="0" err="1" smtClean="0"/>
                        <a:t>микропредприятий</a:t>
                      </a:r>
                      <a:r>
                        <a:rPr lang="ru-RU" sz="1200" dirty="0" smtClean="0"/>
                        <a:t>;</a:t>
                      </a:r>
                    </a:p>
                    <a:p>
                      <a:pPr algn="just"/>
                      <a:r>
                        <a:rPr lang="ru-RU" sz="1200" dirty="0" smtClean="0"/>
                        <a:t>до 500 млн. рублей для малых предприятий;</a:t>
                      </a:r>
                    </a:p>
                    <a:p>
                      <a:pPr algn="just"/>
                      <a:r>
                        <a:rPr lang="ru-RU" sz="1200" dirty="0" smtClean="0"/>
                        <a:t>до</a:t>
                      </a:r>
                      <a:r>
                        <a:rPr lang="ru-RU" sz="1200" baseline="0" dirty="0" smtClean="0"/>
                        <a:t> 2 млрд. рублей для средних предприятий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242">
                <a:tc vMerge="1">
                  <a:txBody>
                    <a:bodyPr/>
                    <a:lstStyle/>
                    <a:p>
                      <a:endParaRPr lang="ru-RU" sz="15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более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13%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годовых (КС* + 3,5%)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 развитие предпринимательской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деятельности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10 млн.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рублей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лет. 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42">
                <a:tc vMerge="1">
                  <a:txBody>
                    <a:bodyPr/>
                    <a:lstStyle/>
                    <a:p>
                      <a:endParaRPr lang="ru-RU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 более 12,25% годовых (КС* + 2,75%) </a:t>
                      </a:r>
                      <a:r>
                        <a:rPr lang="ru-RU" sz="1200" b="1" dirty="0" smtClean="0"/>
                        <a:t>на рефинансирование </a:t>
                      </a:r>
                      <a:r>
                        <a:rPr lang="ru-RU" sz="1200" dirty="0" smtClean="0"/>
                        <a:t>на</a:t>
                      </a:r>
                      <a:r>
                        <a:rPr lang="ru-RU" sz="1200" baseline="0" dirty="0" smtClean="0"/>
                        <a:t> срок в пределах рефинансируемого кредита 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4567"/>
                  </a:ext>
                </a:extLst>
              </a:tr>
              <a:tr h="210331">
                <a:tc rowSpan="2">
                  <a:txBody>
                    <a:bodyPr/>
                    <a:lstStyle/>
                    <a:p>
                      <a:r>
                        <a:rPr lang="ru-RU" sz="1200" dirty="0" smtClean="0"/>
                        <a:t>Заёмщики</a:t>
                      </a:r>
                      <a:r>
                        <a:rPr lang="ru-RU" sz="1200" baseline="0" dirty="0" smtClean="0"/>
                        <a:t> 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субъекты МСП из приоритетных отраслей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242">
                <a:tc vMerge="1">
                  <a:txBody>
                    <a:bodyPr/>
                    <a:lstStyle/>
                    <a:p>
                      <a:endParaRPr lang="ru-RU" sz="15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 кредиту «на развитие предпринимательской деятельности» – </a:t>
                      </a:r>
                      <a:r>
                        <a:rPr lang="ru-RU" sz="1200" dirty="0" err="1" smtClean="0"/>
                        <a:t>микропредприятия</a:t>
                      </a:r>
                      <a:r>
                        <a:rPr lang="ru-RU" sz="1200" dirty="0" smtClean="0"/>
                        <a:t> и </a:t>
                      </a:r>
                      <a:r>
                        <a:rPr lang="ru-RU" sz="1200" dirty="0" err="1" smtClean="0"/>
                        <a:t>самозанятые</a:t>
                      </a:r>
                      <a:r>
                        <a:rPr lang="ru-RU" sz="1200" dirty="0" smtClean="0"/>
                        <a:t> граждане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Уполномоченные банки </a:t>
                      </a:r>
                      <a:endParaRPr lang="ru-RU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АО «</a:t>
                      </a:r>
                      <a:r>
                        <a:rPr lang="ru-RU" sz="1200" dirty="0" err="1" smtClean="0"/>
                        <a:t>Россельхозбанк</a:t>
                      </a:r>
                      <a:r>
                        <a:rPr lang="ru-RU" sz="1200" dirty="0" smtClean="0"/>
                        <a:t>», ПАО Сбербанк, ПАО «</a:t>
                      </a:r>
                      <a:r>
                        <a:rPr lang="ru-RU" sz="1200" dirty="0" err="1" smtClean="0"/>
                        <a:t>Совкомбанк</a:t>
                      </a:r>
                      <a:r>
                        <a:rPr lang="ru-RU" sz="1200" dirty="0" smtClean="0"/>
                        <a:t>», Банк ВТБ, АКБ «Алтайкапиталбанк», АКБ «Ноосфера</a:t>
                      </a:r>
                      <a:r>
                        <a:rPr lang="ru-RU" sz="1200" dirty="0" smtClean="0"/>
                        <a:t>», Азиатско-Тихоокеанский </a:t>
                      </a:r>
                      <a:r>
                        <a:rPr lang="ru-RU" sz="1200" dirty="0" smtClean="0"/>
                        <a:t>Банк, Банк Зенит, МСП БАНК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331">
                <a:tc gridSpan="2">
                  <a:txBody>
                    <a:bodyPr/>
                    <a:lstStyle/>
                    <a:p>
                      <a:r>
                        <a:rPr lang="ru-RU" sz="1200" b="1" dirty="0" smtClean="0"/>
                        <a:t>* КС – ключевая ставка </a:t>
                      </a:r>
                      <a:r>
                        <a:rPr lang="ru-RU" sz="1200" b="1" dirty="0" smtClean="0"/>
                        <a:t>Центрального </a:t>
                      </a:r>
                      <a:r>
                        <a:rPr lang="ru-RU" sz="1200" b="1" dirty="0" smtClean="0"/>
                        <a:t>Банка РФ </a:t>
                      </a:r>
                      <a:r>
                        <a:rPr lang="ru-RU" sz="1200" b="1" dirty="0" smtClean="0"/>
                        <a:t>с 14.06.2022 </a:t>
                      </a:r>
                      <a:r>
                        <a:rPr lang="ru-RU" sz="1200" b="1" dirty="0" smtClean="0"/>
                        <a:t>– </a:t>
                      </a:r>
                      <a:r>
                        <a:rPr lang="ru-RU" sz="1200" b="1" dirty="0" smtClean="0"/>
                        <a:t>9,5</a:t>
                      </a:r>
                      <a:r>
                        <a:rPr lang="ru-RU" sz="1200" b="1" dirty="0" smtClean="0"/>
                        <a:t>% годовых</a:t>
                      </a:r>
                      <a:endParaRPr lang="ru-RU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471731"/>
                  </a:ext>
                </a:extLst>
              </a:tr>
            </a:tbl>
          </a:graphicData>
        </a:graphic>
      </p:graphicFrame>
      <p:sp>
        <p:nvSpPr>
          <p:cNvPr id="5" name="Выноска со стрелкой вниз 4"/>
          <p:cNvSpPr/>
          <p:nvPr/>
        </p:nvSpPr>
        <p:spPr>
          <a:xfrm>
            <a:off x="3131840" y="1393264"/>
            <a:ext cx="3312368" cy="432048"/>
          </a:xfrm>
          <a:prstGeom prst="down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dk1"/>
                </a:solidFill>
              </a:rPr>
              <a:t>ключевые условия программы</a:t>
            </a:r>
            <a:endParaRPr lang="ru-RU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35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wheel spokes="1"/>
      </p:transition>
    </mc:Choice>
    <mc:Fallback xmlns="">
      <p:transition spd="slow">
        <p:wheel spokes="1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2378</TotalTime>
  <Words>443</Words>
  <Application>Microsoft Office PowerPoint</Application>
  <PresentationFormat>Экран (4:3)</PresentationFormat>
  <Paragraphs>47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Cambria Math</vt:lpstr>
      <vt:lpstr>Тема3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Минэкономразвития РА</cp:lastModifiedBy>
  <cp:revision>182</cp:revision>
  <cp:lastPrinted>2022-06-23T03:53:24Z</cp:lastPrinted>
  <dcterms:created xsi:type="dcterms:W3CDTF">2020-03-23T17:09:30Z</dcterms:created>
  <dcterms:modified xsi:type="dcterms:W3CDTF">2022-06-23T04:41:18Z</dcterms:modified>
</cp:coreProperties>
</file>