
<file path=[Content_Types].xml><?xml version="1.0" encoding="utf-8"?>
<Types xmlns="http://schemas.openxmlformats.org/package/2006/content-types">
  <Default Extension="emf" ContentType="image/x-emf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3" r:id="rId3"/>
    <p:sldId id="265" r:id="rId4"/>
    <p:sldId id="264" r:id="rId5"/>
    <p:sldId id="266" r:id="rId6"/>
    <p:sldId id="268" r:id="rId7"/>
    <p:sldId id="267" r:id="rId8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81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12733" y="2221483"/>
            <a:ext cx="5233670" cy="37515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-2129" y="1513866"/>
            <a:ext cx="6098540" cy="876935"/>
          </a:xfrm>
          <a:custGeom>
            <a:avLst/>
            <a:gdLst/>
            <a:ahLst/>
            <a:cxnLst/>
            <a:rect l="l" t="t" r="r" b="b"/>
            <a:pathLst>
              <a:path w="6098540" h="876935">
                <a:moveTo>
                  <a:pt x="6098129" y="0"/>
                </a:moveTo>
                <a:lnTo>
                  <a:pt x="0" y="0"/>
                </a:lnTo>
                <a:lnTo>
                  <a:pt x="0" y="876381"/>
                </a:lnTo>
                <a:lnTo>
                  <a:pt x="6098129" y="876381"/>
                </a:lnTo>
                <a:lnTo>
                  <a:pt x="6098129" y="0"/>
                </a:lnTo>
                <a:close/>
              </a:path>
            </a:pathLst>
          </a:custGeom>
          <a:solidFill>
            <a:srgbClr val="A6E3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34143" y="232156"/>
            <a:ext cx="5323713" cy="269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8739" y="1258316"/>
            <a:ext cx="12034520" cy="28682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>
            <a:extLst>
              <a:ext uri="{FF2B5EF4-FFF2-40B4-BE49-F238E27FC236}">
                <a16:creationId xmlns:a16="http://schemas.microsoft.com/office/drawing/2014/main" id="{D8E015C7-8155-F0FA-EEB5-CFA0B6ED38E2}"/>
              </a:ext>
            </a:extLst>
          </p:cNvPr>
          <p:cNvSpPr txBox="1">
            <a:spLocks/>
          </p:cNvSpPr>
          <p:nvPr/>
        </p:nvSpPr>
        <p:spPr>
          <a:xfrm>
            <a:off x="1219200" y="1604070"/>
            <a:ext cx="10058400" cy="27143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1600" b="1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" algn="ctr">
              <a:lnSpc>
                <a:spcPct val="150000"/>
              </a:lnSpc>
              <a:spcBef>
                <a:spcPts val="100"/>
              </a:spcBef>
            </a:pPr>
            <a:r>
              <a:rPr lang="ru-RU" sz="2400" dirty="0"/>
              <a:t>Исполнение требований Постановления Правительства Российской Федерации от 14 апреля 2017 года № 447 </a:t>
            </a:r>
          </a:p>
          <a:p>
            <a:pPr marL="1270" algn="ctr">
              <a:lnSpc>
                <a:spcPct val="150000"/>
              </a:lnSpc>
              <a:spcBef>
                <a:spcPts val="100"/>
              </a:spcBef>
            </a:pPr>
            <a:r>
              <a:rPr lang="ru-RU" sz="2400" dirty="0"/>
              <a:t>«Об утверждении требований к антитеррористической защищенности гостиниц и иных средств размещения и формы паспорта безопасности этих объектов»</a:t>
            </a:r>
            <a:endParaRPr lang="ru-RU" sz="2000" kern="0" spc="-15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>
            <a:extLst>
              <a:ext uri="{FF2B5EF4-FFF2-40B4-BE49-F238E27FC236}">
                <a16:creationId xmlns:a16="http://schemas.microsoft.com/office/drawing/2014/main" id="{CAC6D2AF-D719-78F0-9C03-08C5517A89A3}"/>
              </a:ext>
            </a:extLst>
          </p:cNvPr>
          <p:cNvSpPr/>
          <p:nvPr/>
        </p:nvSpPr>
        <p:spPr>
          <a:xfrm>
            <a:off x="8991600" y="1600200"/>
            <a:ext cx="2891729" cy="32899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9F5E27C-1D7A-CF66-5CF8-FC0F690CF46F}"/>
              </a:ext>
            </a:extLst>
          </p:cNvPr>
          <p:cNvSpPr txBox="1"/>
          <p:nvPr/>
        </p:nvSpPr>
        <p:spPr>
          <a:xfrm>
            <a:off x="2724457" y="381000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effectLst/>
                <a:latin typeface="DSA_Times"/>
                <a:ea typeface="Times New Roman" panose="02020603050405020304" pitchFamily="18" charset="0"/>
              </a:rPr>
              <a:t>Категория</a:t>
            </a:r>
            <a:r>
              <a:rPr lang="ru-RU" sz="2800" b="1" dirty="0">
                <a:effectLst/>
                <a:latin typeface="DSA_Times"/>
                <a:ea typeface="Times New Roman" panose="02020603050405020304" pitchFamily="18" charset="0"/>
              </a:rPr>
              <a:t> </a:t>
            </a:r>
            <a:r>
              <a:rPr lang="ru-RU" sz="2400" b="1" dirty="0">
                <a:effectLst/>
                <a:latin typeface="DSA_Times"/>
                <a:ea typeface="Times New Roman" panose="02020603050405020304" pitchFamily="18" charset="0"/>
              </a:rPr>
              <a:t>опасности</a:t>
            </a:r>
            <a:endParaRPr lang="ru-RU" sz="2800" b="1" dirty="0"/>
          </a:p>
        </p:txBody>
      </p:sp>
      <p:graphicFrame>
        <p:nvGraphicFramePr>
          <p:cNvPr id="16" name="Таблица 16">
            <a:extLst>
              <a:ext uri="{FF2B5EF4-FFF2-40B4-BE49-F238E27FC236}">
                <a16:creationId xmlns:a16="http://schemas.microsoft.com/office/drawing/2014/main" id="{28287366-63FD-094F-89F1-88D75A0C0B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0911637"/>
              </p:ext>
            </p:extLst>
          </p:nvPr>
        </p:nvGraphicFramePr>
        <p:xfrm>
          <a:off x="685800" y="1447800"/>
          <a:ext cx="8127999" cy="4267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44066838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347970203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153837107"/>
                    </a:ext>
                  </a:extLst>
                </a:gridCol>
              </a:tblGrid>
              <a:tr h="1125886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00" dirty="0">
                          <a:effectLst/>
                        </a:rPr>
                        <a:t>Категории опасности</a:t>
                      </a:r>
                      <a:endParaRPr lang="ru-RU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kern="1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Количество пострадавших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kern="1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Документы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52803679"/>
                  </a:ext>
                </a:extLst>
              </a:tr>
              <a:tr h="7853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Гостиницы </a:t>
                      </a:r>
                      <a:r>
                        <a:rPr lang="ru-RU" sz="1400" b="1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первой</a:t>
                      </a:r>
                      <a:r>
                        <a:rPr lang="ru-RU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категории опасности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более 1000 человек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акт обследования,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паспорт безопасности*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02652819"/>
                  </a:ext>
                </a:extLst>
              </a:tr>
              <a:tr h="7853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Гостиницы </a:t>
                      </a:r>
                      <a:r>
                        <a:rPr lang="ru-RU" sz="1400" b="1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второй</a:t>
                      </a:r>
                      <a:r>
                        <a:rPr lang="ru-RU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категории опасности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от 200 до 1000 человек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акт обследования,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паспорт безопасности*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777230"/>
                  </a:ext>
                </a:extLst>
              </a:tr>
              <a:tr h="7853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Гостиницы </a:t>
                      </a:r>
                      <a:r>
                        <a:rPr lang="ru-RU" sz="1400" b="1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третьей</a:t>
                      </a:r>
                      <a:r>
                        <a:rPr lang="ru-RU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категории опасности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от 50 до 200 человек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акт обследования,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паспорт безопасности*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57226719"/>
                  </a:ext>
                </a:extLst>
              </a:tr>
              <a:tr h="7853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Гостиницы </a:t>
                      </a:r>
                      <a:r>
                        <a:rPr lang="ru-RU" sz="1400" b="1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четвертой</a:t>
                      </a:r>
                      <a:r>
                        <a:rPr lang="ru-RU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категории опасности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менее 50 человек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акт обследования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3466868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4DCA3CA7-38D6-9F01-23FD-139C9D9D6ABC}"/>
              </a:ext>
            </a:extLst>
          </p:cNvPr>
          <p:cNvSpPr txBox="1"/>
          <p:nvPr/>
        </p:nvSpPr>
        <p:spPr>
          <a:xfrm>
            <a:off x="762000" y="5736098"/>
            <a:ext cx="85344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dirty="0">
                <a:latin typeface="DSA_Times"/>
              </a:rPr>
              <a:t>* </a:t>
            </a:r>
            <a:r>
              <a:rPr lang="ru-RU" sz="1050" dirty="0">
                <a:latin typeface="DSA_Times"/>
                <a:ea typeface="Times New Roman" panose="02020603050405020304" pitchFamily="18" charset="0"/>
              </a:rPr>
              <a:t>паспорт безопасности гостиницы </a:t>
            </a:r>
            <a:r>
              <a:rPr lang="ru-RU" sz="1050" dirty="0">
                <a:latin typeface="DSA_Times"/>
              </a:rPr>
              <a:t>составляется в т</a:t>
            </a:r>
            <a:r>
              <a:rPr lang="ru-RU" sz="1050" dirty="0">
                <a:effectLst/>
                <a:latin typeface="DSA_Times"/>
                <a:ea typeface="Times New Roman" panose="02020603050405020304" pitchFamily="18" charset="0"/>
              </a:rPr>
              <a:t>ечение 3 месяцев после проведения обследования и категорирования Комиссией  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018186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16">
            <a:extLst>
              <a:ext uri="{FF2B5EF4-FFF2-40B4-BE49-F238E27FC236}">
                <a16:creationId xmlns:a16="http://schemas.microsoft.com/office/drawing/2014/main" id="{7C2CB249-AAA1-B7F3-F921-F69E783670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0397363"/>
              </p:ext>
            </p:extLst>
          </p:nvPr>
        </p:nvGraphicFramePr>
        <p:xfrm>
          <a:off x="838200" y="818134"/>
          <a:ext cx="10820400" cy="59005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3440668387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225488446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1347970203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153837107"/>
                    </a:ext>
                  </a:extLst>
                </a:gridCol>
              </a:tblGrid>
              <a:tr h="1643912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Ответственное </a:t>
                      </a:r>
                      <a:r>
                        <a:rPr lang="ru-RU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лицо  за обеспечение антитеррористической защищенности гостиниц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Комиссия по обследованию и категорированию гостиницы</a:t>
                      </a:r>
                      <a:endParaRPr lang="ru-RU" dirty="0"/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 организации сотрудники гостиницы,</a:t>
                      </a:r>
                    </a:p>
                    <a:p>
                      <a:pPr algn="ctr"/>
                      <a:r>
                        <a:rPr lang="ru-RU" sz="1800" b="1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отвечающие за: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Документы: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52803679"/>
                  </a:ext>
                </a:extLst>
              </a:tr>
              <a:tr h="1619638">
                <a:tc rowSpan="3">
                  <a:txBody>
                    <a:bodyPr/>
                    <a:lstStyle/>
                    <a:p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Руководитель юридического лица или физическое лицо, являющееся собственником гостиницы  </a:t>
                      </a:r>
                    </a:p>
                    <a:p>
                      <a:pPr algn="l"/>
                      <a:endParaRPr lang="ru-RU" sz="1400" b="1" i="0" u="none" strike="noStrike" baseline="0" dirty="0">
                        <a:solidFill>
                          <a:srgbClr val="000000"/>
                        </a:solidFill>
                      </a:endParaRPr>
                    </a:p>
                    <a:p>
                      <a:pPr algn="l"/>
                      <a:endParaRPr lang="ru-RU" sz="1400" b="0" i="0" u="none" strike="noStrike" baseline="0" dirty="0">
                        <a:solidFill>
                          <a:srgbClr val="222222"/>
                        </a:solidFill>
                      </a:endParaRPr>
                    </a:p>
                    <a:p>
                      <a:pPr algn="l"/>
                      <a:endParaRPr lang="ru-RU" sz="1400" b="0" i="0" u="none" strike="noStrike" baseline="0" dirty="0">
                        <a:solidFill>
                          <a:srgbClr val="222222"/>
                        </a:solidFill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4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</a:rPr>
                        <a:t>СОСТАВ КОМИССИИ</a:t>
                      </a:r>
                    </a:p>
                    <a:p>
                      <a:pPr algn="ctr"/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</a:rPr>
                        <a:t>(по согласованию) :</a:t>
                      </a:r>
                    </a:p>
                    <a:p>
                      <a:r>
                        <a:rPr lang="ru-RU" sz="1400" b="0" i="0" u="none" strike="noStrik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● </a:t>
                      </a:r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</a:rPr>
                        <a:t>Управление ФСБ России по Республике Алтай</a:t>
                      </a:r>
                      <a:r>
                        <a:rPr lang="ru-RU" sz="1400" b="0" i="0" u="none" strike="noStrike" baseline="0" dirty="0">
                          <a:solidFill>
                            <a:srgbClr val="222222"/>
                          </a:solidFill>
                        </a:rPr>
                        <a:t>;</a:t>
                      </a:r>
                    </a:p>
                    <a:p>
                      <a:r>
                        <a:rPr lang="ru-RU" sz="1400" b="0" i="0" u="none" strike="noStrik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●</a:t>
                      </a:r>
                      <a:r>
                        <a:rPr lang="ru-RU" sz="1400" b="0" i="0" u="none" strike="noStrike" baseline="0" dirty="0">
                          <a:solidFill>
                            <a:srgbClr val="6C7B84"/>
                          </a:solidFill>
                        </a:rPr>
                        <a:t> </a:t>
                      </a:r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</a:rPr>
                        <a:t>Управление Федеральной службы войск национальной </a:t>
                      </a:r>
                    </a:p>
                    <a:p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</a:rPr>
                        <a:t>гвардии РФ по Республике Алтай </a:t>
                      </a:r>
                      <a:r>
                        <a:rPr lang="ru-RU" sz="1400" dirty="0">
                          <a:effectLst/>
                          <a:ea typeface="Times New Roman" panose="02020603050405020304" pitchFamily="18" charset="0"/>
                        </a:rPr>
                        <a:t>или подразделения вневедомственной охраны войск национальной гвардии Российской Федерации по месту нахождения гостиницы</a:t>
                      </a:r>
                      <a:r>
                        <a:rPr lang="ru-RU" sz="1400" b="0" i="0" u="none" strike="noStrike" baseline="0" dirty="0">
                          <a:solidFill>
                            <a:srgbClr val="222222"/>
                          </a:solidFill>
                        </a:rPr>
                        <a:t>.</a:t>
                      </a:r>
                    </a:p>
                    <a:p>
                      <a:endParaRPr lang="ru-RU" sz="1400" b="0" i="0" u="none" strike="noStrike" baseline="0" dirty="0">
                        <a:solidFill>
                          <a:srgbClr val="222222"/>
                        </a:solidFill>
                      </a:endParaRPr>
                    </a:p>
                    <a:p>
                      <a:r>
                        <a:rPr lang="ru-RU" sz="1200" b="0" i="1" u="none" strike="noStrike" baseline="0" dirty="0">
                          <a:solidFill>
                            <a:srgbClr val="222222"/>
                          </a:solidFill>
                        </a:rPr>
                        <a:t>Примечание:</a:t>
                      </a:r>
                    </a:p>
                    <a:p>
                      <a:r>
                        <a:rPr lang="ru-RU" sz="1200" b="0" i="1" u="none" strike="noStrike" baseline="0" dirty="0">
                          <a:solidFill>
                            <a:srgbClr val="222222"/>
                          </a:solidFill>
                        </a:rPr>
                        <a:t>До формирования комиссии направить письма-уведомления </a:t>
                      </a:r>
                    </a:p>
                    <a:p>
                      <a:r>
                        <a:rPr lang="ru-RU" sz="1200" b="0" i="1" u="none" strike="noStrike" baseline="0" dirty="0">
                          <a:solidFill>
                            <a:srgbClr val="222222"/>
                          </a:solidFill>
                        </a:rPr>
                        <a:t>о создании Комиссии и просьбой о включении их представителей в состав Комиссии</a:t>
                      </a:r>
                      <a:endParaRPr lang="ru-RU" sz="14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● охрану, организацию и обеспечение</a:t>
                      </a:r>
                    </a:p>
                    <a:p>
                      <a:r>
                        <a:rPr lang="ru-RU" sz="14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внутриобъектового и пропускного режимов,</a:t>
                      </a:r>
                    </a:p>
                    <a:p>
                      <a:r>
                        <a:rPr lang="ru-RU" sz="14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обслуживание и ремонт инженерно-технических</a:t>
                      </a:r>
                    </a:p>
                    <a:p>
                      <a:r>
                        <a:rPr lang="ru-RU" sz="14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средств охраны и антитеррористической</a:t>
                      </a:r>
                    </a:p>
                    <a:p>
                      <a:r>
                        <a:rPr lang="ru-RU" sz="14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защищенности;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400" dirty="0">
                        <a:solidFill>
                          <a:schemeClr val="dk1"/>
                        </a:solidFill>
                        <a:effectLst/>
                        <a:latin typeface="+mn-lt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r>
                        <a:rPr lang="ru-RU" sz="1400" b="0" i="0" u="none" strike="noStrik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Распорядительный акт организации (гостиницы) о создании Комиссии;</a:t>
                      </a:r>
                    </a:p>
                    <a:p>
                      <a:endParaRPr lang="ru-RU" sz="1400" b="0" i="0" u="none" strike="noStrike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400" b="0" i="0" u="none" strike="noStrik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Акт обследования;</a:t>
                      </a:r>
                    </a:p>
                    <a:p>
                      <a:endParaRPr lang="ru-RU" sz="1400" b="0" i="0" u="none" strike="noStrike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400" b="0" i="0" u="none" strike="noStrik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Паспорт  безопасности гостиницы</a:t>
                      </a:r>
                    </a:p>
                    <a:p>
                      <a:r>
                        <a:rPr lang="ru-RU" sz="1600" b="0" i="0" u="none" strike="noStrik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05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02652819"/>
                  </a:ext>
                </a:extLst>
              </a:tr>
              <a:tr h="658689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4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● обеспечение пожарной безопасности;</a:t>
                      </a:r>
                    </a:p>
                    <a:p>
                      <a:endParaRPr lang="ru-RU" sz="14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57226719"/>
                  </a:ext>
                </a:extLst>
              </a:tr>
              <a:tr h="1792759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4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● инженерно-техническое и материально-</a:t>
                      </a:r>
                    </a:p>
                    <a:p>
                      <a:r>
                        <a:rPr lang="ru-RU" sz="14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техническое обеспечение деятельности</a:t>
                      </a:r>
                    </a:p>
                    <a:p>
                      <a:r>
                        <a:rPr lang="ru-RU" sz="14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гостиницы и ее энергоснабжение.</a:t>
                      </a:r>
                      <a:endParaRPr lang="ru-RU" sz="1400" dirty="0">
                        <a:solidFill>
                          <a:schemeClr val="dk1"/>
                        </a:solidFill>
                        <a:effectLst/>
                        <a:latin typeface="+mn-lt"/>
                        <a:cs typeface="+mn-cs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4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3466868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AA6565B-111D-BF8A-9849-79D525AA175A}"/>
              </a:ext>
            </a:extLst>
          </p:cNvPr>
          <p:cNvSpPr txBox="1"/>
          <p:nvPr/>
        </p:nvSpPr>
        <p:spPr>
          <a:xfrm>
            <a:off x="1676400" y="381000"/>
            <a:ext cx="96012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DSA_Times"/>
              </a:rPr>
              <a:t>Комиссия по обследованию и категорированию гостиницы </a:t>
            </a:r>
          </a:p>
        </p:txBody>
      </p:sp>
    </p:spTree>
    <p:extLst>
      <p:ext uri="{BB962C8B-B14F-4D97-AF65-F5344CB8AC3E}">
        <p14:creationId xmlns:p14="http://schemas.microsoft.com/office/powerpoint/2010/main" val="1673994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id="{12D77CAC-ADE6-6711-9FEE-A4BFC227448F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524848"/>
          <a:ext cx="4419600" cy="5952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>
                  <a:extLst>
                    <a:ext uri="{9D8B030D-6E8A-4147-A177-3AD203B41FA5}">
                      <a16:colId xmlns:a16="http://schemas.microsoft.com/office/drawing/2014/main" val="996456183"/>
                    </a:ext>
                  </a:extLst>
                </a:gridCol>
              </a:tblGrid>
              <a:tr h="408755"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u="none" strike="noStrike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Акт обследования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887934"/>
                  </a:ext>
                </a:extLst>
              </a:tr>
              <a:tr h="5543396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1800" b="0" i="0" u="none" strike="noStrik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Общие сведения об объекте;</a:t>
                      </a:r>
                    </a:p>
                    <a:p>
                      <a:r>
                        <a:rPr lang="ru-RU" sz="1800" b="1" i="0" u="none" strike="noStrik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ru-RU" sz="1800" b="0" i="0" u="none" strike="noStrik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Характеристика зданий (сооружений,</a:t>
                      </a:r>
                    </a:p>
                    <a:p>
                      <a:r>
                        <a:rPr lang="ru-RU" sz="1800" b="0" i="0" u="none" strike="noStrik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территории) гостиницы;</a:t>
                      </a:r>
                    </a:p>
                    <a:p>
                      <a:r>
                        <a:rPr lang="ru-RU" sz="1800" b="1" i="0" u="none" strike="noStrik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lang="ru-RU" sz="1800" b="0" i="0" u="none" strike="noStrik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Общие сведения о работниках гостиницы;</a:t>
                      </a:r>
                    </a:p>
                    <a:p>
                      <a:r>
                        <a:rPr lang="ru-RU" sz="1800" b="1" i="0" u="none" strike="noStrik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</a:t>
                      </a:r>
                      <a:r>
                        <a:rPr lang="ru-RU" sz="1800" b="0" i="0" u="none" strike="noStrik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Сведения о потенциально опасных участках и (или) критических элементах;</a:t>
                      </a:r>
                    </a:p>
                    <a:p>
                      <a:r>
                        <a:rPr lang="ru-RU" sz="1800" b="1" i="0" u="none" strike="noStrik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</a:t>
                      </a:r>
                      <a:r>
                        <a:rPr lang="ru-RU" sz="1800" b="0" i="0" u="none" strike="noStrik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Состояние охраны;</a:t>
                      </a:r>
                    </a:p>
                    <a:p>
                      <a:r>
                        <a:rPr lang="ru-RU" sz="1800" b="1" i="0" u="none" strike="noStrik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 </a:t>
                      </a:r>
                      <a:r>
                        <a:rPr lang="ru-RU" sz="1800" b="0" i="0" u="none" strike="noStrik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Организационные мероприятия</a:t>
                      </a:r>
                    </a:p>
                    <a:p>
                      <a:r>
                        <a:rPr lang="ru-RU" sz="1800" b="0" i="0" u="none" strike="noStrik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 обеспечению антитеррористической</a:t>
                      </a:r>
                    </a:p>
                    <a:p>
                      <a:r>
                        <a:rPr lang="ru-RU" sz="1800" b="0" i="0" u="none" strike="noStrik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защищенности гостиницы;</a:t>
                      </a:r>
                    </a:p>
                    <a:p>
                      <a:r>
                        <a:rPr lang="ru-RU" sz="1800" b="1" i="0" u="none" strike="noStrik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 </a:t>
                      </a:r>
                      <a:r>
                        <a:rPr lang="ru-RU" sz="1800" b="0" i="0" u="none" strike="noStrik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Степень угрозы и возможные последствия</a:t>
                      </a:r>
                    </a:p>
                    <a:p>
                      <a:r>
                        <a:rPr lang="ru-RU" sz="1800" b="0" i="0" u="none" strike="noStrik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совершения террористического акта;</a:t>
                      </a:r>
                    </a:p>
                    <a:p>
                      <a:r>
                        <a:rPr lang="ru-RU" sz="1800" b="1" i="0" u="none" strike="noStrik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 </a:t>
                      </a:r>
                      <a:r>
                        <a:rPr lang="ru-RU" sz="1800" b="0" i="0" u="none" strike="noStrik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Выводы комиссии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5089346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32A5F369-C00A-507B-1F01-989AFC0825F3}"/>
              </a:ext>
            </a:extLst>
          </p:cNvPr>
          <p:cNvGraphicFramePr>
            <a:graphicFrameLocks noGrp="1"/>
          </p:cNvGraphicFramePr>
          <p:nvPr/>
        </p:nvGraphicFramePr>
        <p:xfrm>
          <a:off x="6248400" y="524848"/>
          <a:ext cx="5486400" cy="5952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6400">
                  <a:extLst>
                    <a:ext uri="{9D8B030D-6E8A-4147-A177-3AD203B41FA5}">
                      <a16:colId xmlns:a16="http://schemas.microsoft.com/office/drawing/2014/main" val="996456183"/>
                    </a:ext>
                  </a:extLst>
                </a:gridCol>
              </a:tblGrid>
              <a:tr h="371056"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u="none" strike="noStrike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Паспорт безопасности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887934"/>
                  </a:ext>
                </a:extLst>
              </a:tr>
              <a:tr h="5581095">
                <a:tc>
                  <a:txBody>
                    <a:bodyPr/>
                    <a:lstStyle/>
                    <a:p>
                      <a:r>
                        <a:rPr lang="ru-RU" b="1" dirty="0"/>
                        <a:t>1. </a:t>
                      </a:r>
                      <a:r>
                        <a:rPr lang="ru-RU" dirty="0"/>
                        <a:t>Форма паспорта безопасности утверждена </a:t>
                      </a:r>
                      <a:r>
                        <a:rPr lang="ru-RU" sz="1800" b="0" i="0" u="none" strike="noStrik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постановлением Правительства РФ от 14.04.2017 г. № 447</a:t>
                      </a:r>
                    </a:p>
                    <a:p>
                      <a:r>
                        <a:rPr lang="ru-RU" b="1" dirty="0"/>
                        <a:t>2. </a:t>
                      </a:r>
                      <a:r>
                        <a:rPr lang="ru-RU" sz="1800" b="0" i="0" u="none" strike="noStrik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составляется в 3-х экземплярах </a:t>
                      </a:r>
                    </a:p>
                    <a:p>
                      <a:r>
                        <a:rPr lang="ru-RU" sz="1800" b="1" i="0" u="none" strike="noStrik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lang="ru-RU" sz="1800" b="0" i="0" u="none" strike="noStrik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согласовывается с руководителями территориального органа ФСБ России и Росгвардии (или подразделения вневедомственной охраны) </a:t>
                      </a:r>
                    </a:p>
                    <a:p>
                      <a:endParaRPr lang="ru-RU" sz="1800" b="0" i="1" u="none" strike="noStrike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1" i="1" u="none" strike="noStrik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Примечание:</a:t>
                      </a:r>
                    </a:p>
                    <a:p>
                      <a:r>
                        <a:rPr lang="ru-RU" sz="1800" b="0" i="1" u="none" strike="noStrik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Сведения, содержащиеся в </a:t>
                      </a:r>
                      <a:r>
                        <a:rPr lang="ru-RU" sz="1800" b="1" i="1" u="none" strike="noStrik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Акте</a:t>
                      </a:r>
                      <a:r>
                        <a:rPr lang="ru-RU" sz="1800" b="0" i="1" u="none" strike="noStrik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r>
                        <a:rPr lang="ru-RU" sz="1800" b="0" i="1" u="none" strike="noStrik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должны корреспондироваться со сведениями, включенными в </a:t>
                      </a:r>
                      <a:r>
                        <a:rPr lang="ru-RU" sz="1800" b="1" i="1" u="none" strike="noStrik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паспорт безопасности </a:t>
                      </a:r>
                      <a:r>
                        <a:rPr lang="ru-RU" sz="1800" b="0" i="1" u="none" strike="noStrik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гостиницы. Расхождения в таких данных могут послужить причиной </a:t>
                      </a:r>
                      <a:r>
                        <a:rPr lang="ru-RU" sz="1800" b="1" i="1" u="none" strike="noStrik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отказа</a:t>
                      </a:r>
                      <a:r>
                        <a:rPr lang="ru-RU" sz="1800" b="0" i="1" u="none" strike="noStrik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 его согласовании в согласующих органах.</a:t>
                      </a:r>
                      <a:endParaRPr lang="ru-RU" sz="1800" b="0" i="0" u="none" strike="noStrike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b="0" i="0" u="none" strike="noStrike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5089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4778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007307C-D9F7-C390-B00B-2B971CFF37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700" y="542925"/>
            <a:ext cx="10134600" cy="577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855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6">
            <a:extLst>
              <a:ext uri="{FF2B5EF4-FFF2-40B4-BE49-F238E27FC236}">
                <a16:creationId xmlns:a16="http://schemas.microsoft.com/office/drawing/2014/main" id="{0EBCAC1E-65D5-DDFF-6154-F8E8FC7130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426121"/>
              </p:ext>
            </p:extLst>
          </p:nvPr>
        </p:nvGraphicFramePr>
        <p:xfrm>
          <a:off x="3200400" y="381000"/>
          <a:ext cx="560125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01252">
                  <a:extLst>
                    <a:ext uri="{9D8B030D-6E8A-4147-A177-3AD203B41FA5}">
                      <a16:colId xmlns:a16="http://schemas.microsoft.com/office/drawing/2014/main" val="39191967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u="none" strike="noStrike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АКТУАЛИЗАЦИЯ ПАСПОРТА БЕЗОПАСНОСТИ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9029485"/>
                  </a:ext>
                </a:extLst>
              </a:tr>
            </a:tbl>
          </a:graphicData>
        </a:graphic>
      </p:graphicFrame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703DCEC1-B95B-44DC-CFB3-3964A1D4A3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970123"/>
              </p:ext>
            </p:extLst>
          </p:nvPr>
        </p:nvGraphicFramePr>
        <p:xfrm>
          <a:off x="1371600" y="1143000"/>
          <a:ext cx="967740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77400">
                  <a:extLst>
                    <a:ext uri="{9D8B030D-6E8A-4147-A177-3AD203B41FA5}">
                      <a16:colId xmlns:a16="http://schemas.microsoft.com/office/drawing/2014/main" val="28769321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Актуализация паспорта безопасности гостиницы осуществляется в течение 30 дней со дня возникновения следующих обстоятельств: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0965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изменение или установление нормативными правовыми актами Российской Федерации дополнительных требований к антитеррористической защищенности населения и гостиниц;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3850725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изменение криминогенной ситуации в субъекте Российской Федерации (на территории муниципального образования), на территории которого расположена гостиница;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67085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изменение застройки территории гостиницы или завершение работ по реконструкции гостиницы;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7360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дополнительное оснащение или установка современных технических средств контроля, защиты, видеонаблюдения и др.;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859812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изменение собственника гостиницы, его наименования или организационно-правовой формы;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188846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изменение персональных данных и состава должностных лиц, включенных в паспорт безопасности гостиницы и способов связи с ними.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04727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3063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866221D2-79D7-2ADC-6962-236EB97C4EC4}"/>
              </a:ext>
            </a:extLst>
          </p:cNvPr>
          <p:cNvSpPr/>
          <p:nvPr/>
        </p:nvSpPr>
        <p:spPr>
          <a:xfrm>
            <a:off x="8305800" y="1371600"/>
            <a:ext cx="2891729" cy="32899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A173F373-A778-4E8C-4B18-B507F786EF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502393"/>
              </p:ext>
            </p:extLst>
          </p:nvPr>
        </p:nvGraphicFramePr>
        <p:xfrm>
          <a:off x="3581400" y="381000"/>
          <a:ext cx="560125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01252">
                  <a:extLst>
                    <a:ext uri="{9D8B030D-6E8A-4147-A177-3AD203B41FA5}">
                      <a16:colId xmlns:a16="http://schemas.microsoft.com/office/drawing/2014/main" val="39191967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b="1" i="0" u="none" strike="noStrike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ОСНАЩЕНИЕ ТЕХНИЧЕСКИМИ СРЕДСТВАМИ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9029485"/>
                  </a:ext>
                </a:extLst>
              </a:tr>
            </a:tbl>
          </a:graphicData>
        </a:graphic>
      </p:graphicFrame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500ED76-010B-8E1C-B540-031DDA101D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471" y="1295400"/>
            <a:ext cx="6253316" cy="4070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89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437</TotalTime>
  <Words>518</Words>
  <Application>Microsoft Office PowerPoint</Application>
  <PresentationFormat>Широкоэкранный</PresentationFormat>
  <Paragraphs>85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Arial Black</vt:lpstr>
      <vt:lpstr>Calibri</vt:lpstr>
      <vt:lpstr>DSA_Times</vt:lpstr>
      <vt:lpstr>Microsoft Sans Serif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ТУРИЗМА РЕСПУБЛИКИ АЛТАЙ</dc:title>
  <dc:creator>Akt.Zal-2</dc:creator>
  <cp:lastModifiedBy>User</cp:lastModifiedBy>
  <cp:revision>12</cp:revision>
  <dcterms:created xsi:type="dcterms:W3CDTF">2023-06-05T16:22:04Z</dcterms:created>
  <dcterms:modified xsi:type="dcterms:W3CDTF">2023-07-06T09:45:01Z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2023-05-31T00:00:00Z</vt:filetime>
  </property>
  <property fmtid="{D5CDD505-2E9C-101B-9397-08002B2CF9AE}" pid="3" name="LastSaved">
    <vt:filetime>2023-06-05T00:00:00Z</vt:filetime>
  </property>
</Properties>
</file>