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</p:sldIdLst>
  <p:sldSz cx="12192000" cy="6858000"/>
  <p:notesSz cx="9929813" cy="67992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 varScale="1">
        <p:scale>
          <a:sx n="73" d="100"/>
          <a:sy n="73" d="100"/>
        </p:scale>
        <p:origin x="8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708" y="6085591"/>
            <a:ext cx="1651103" cy="44778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-355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758" y="0"/>
                </a:moveTo>
                <a:lnTo>
                  <a:pt x="0" y="0"/>
                </a:lnTo>
                <a:lnTo>
                  <a:pt x="0" y="6857631"/>
                </a:lnTo>
                <a:lnTo>
                  <a:pt x="6095885" y="6857631"/>
                </a:lnTo>
                <a:lnTo>
                  <a:pt x="12191758" y="6857631"/>
                </a:lnTo>
                <a:lnTo>
                  <a:pt x="12191758" y="0"/>
                </a:lnTo>
                <a:close/>
              </a:path>
            </a:pathLst>
          </a:custGeom>
          <a:solidFill>
            <a:srgbClr val="008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2285288"/>
            <a:ext cx="7000875" cy="4572000"/>
          </a:xfrm>
          <a:custGeom>
            <a:avLst/>
            <a:gdLst/>
            <a:ahLst/>
            <a:cxnLst/>
            <a:rect l="l" t="t" r="r" b="b"/>
            <a:pathLst>
              <a:path w="7000875" h="4572000">
                <a:moveTo>
                  <a:pt x="6249640" y="0"/>
                </a:moveTo>
                <a:lnTo>
                  <a:pt x="0" y="0"/>
                </a:lnTo>
                <a:lnTo>
                  <a:pt x="0" y="4571631"/>
                </a:lnTo>
                <a:lnTo>
                  <a:pt x="7000557" y="4571631"/>
                </a:lnTo>
                <a:lnTo>
                  <a:pt x="7000557" y="678493"/>
                </a:lnTo>
                <a:lnTo>
                  <a:pt x="6994798" y="640346"/>
                </a:lnTo>
                <a:lnTo>
                  <a:pt x="6985213" y="595244"/>
                </a:lnTo>
                <a:lnTo>
                  <a:pt x="6973073" y="551142"/>
                </a:lnTo>
                <a:lnTo>
                  <a:pt x="6958460" y="508121"/>
                </a:lnTo>
                <a:lnTo>
                  <a:pt x="6941456" y="466263"/>
                </a:lnTo>
                <a:lnTo>
                  <a:pt x="6922143" y="425650"/>
                </a:lnTo>
                <a:lnTo>
                  <a:pt x="6900602" y="386364"/>
                </a:lnTo>
                <a:lnTo>
                  <a:pt x="6876917" y="348486"/>
                </a:lnTo>
                <a:lnTo>
                  <a:pt x="6851168" y="312099"/>
                </a:lnTo>
                <a:lnTo>
                  <a:pt x="6823438" y="277284"/>
                </a:lnTo>
                <a:lnTo>
                  <a:pt x="6793808" y="244122"/>
                </a:lnTo>
                <a:lnTo>
                  <a:pt x="6762362" y="212696"/>
                </a:lnTo>
                <a:lnTo>
                  <a:pt x="6729180" y="183087"/>
                </a:lnTo>
                <a:lnTo>
                  <a:pt x="6694344" y="155376"/>
                </a:lnTo>
                <a:lnTo>
                  <a:pt x="6657937" y="129647"/>
                </a:lnTo>
                <a:lnTo>
                  <a:pt x="6620041" y="105980"/>
                </a:lnTo>
                <a:lnTo>
                  <a:pt x="6580737" y="84457"/>
                </a:lnTo>
                <a:lnTo>
                  <a:pt x="6540108" y="65160"/>
                </a:lnTo>
                <a:lnTo>
                  <a:pt x="6498235" y="48171"/>
                </a:lnTo>
                <a:lnTo>
                  <a:pt x="6455201" y="33572"/>
                </a:lnTo>
                <a:lnTo>
                  <a:pt x="6411087" y="21443"/>
                </a:lnTo>
                <a:lnTo>
                  <a:pt x="6365976" y="11867"/>
                </a:lnTo>
                <a:lnTo>
                  <a:pt x="6319949" y="4926"/>
                </a:lnTo>
                <a:lnTo>
                  <a:pt x="6273088" y="702"/>
                </a:lnTo>
                <a:lnTo>
                  <a:pt x="6249640" y="0"/>
                </a:lnTo>
                <a:close/>
              </a:path>
            </a:pathLst>
          </a:custGeom>
          <a:solidFill>
            <a:srgbClr val="004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23"/>
            <a:ext cx="6995795" cy="2284730"/>
          </a:xfrm>
          <a:custGeom>
            <a:avLst/>
            <a:gdLst/>
            <a:ahLst/>
            <a:cxnLst/>
            <a:rect l="l" t="t" r="r" b="b"/>
            <a:pathLst>
              <a:path w="6995795" h="2284730">
                <a:moveTo>
                  <a:pt x="6995515" y="0"/>
                </a:moveTo>
                <a:lnTo>
                  <a:pt x="0" y="0"/>
                </a:lnTo>
                <a:lnTo>
                  <a:pt x="0" y="2284196"/>
                </a:lnTo>
                <a:lnTo>
                  <a:pt x="6304615" y="2284196"/>
                </a:lnTo>
                <a:lnTo>
                  <a:pt x="6315549" y="2283208"/>
                </a:lnTo>
                <a:lnTo>
                  <a:pt x="6361536" y="2276253"/>
                </a:lnTo>
                <a:lnTo>
                  <a:pt x="6406608" y="2266659"/>
                </a:lnTo>
                <a:lnTo>
                  <a:pt x="6450682" y="2254509"/>
                </a:lnTo>
                <a:lnTo>
                  <a:pt x="6493678" y="2239883"/>
                </a:lnTo>
                <a:lnTo>
                  <a:pt x="6535512" y="2222864"/>
                </a:lnTo>
                <a:lnTo>
                  <a:pt x="6576104" y="2203535"/>
                </a:lnTo>
                <a:lnTo>
                  <a:pt x="6615372" y="2181978"/>
                </a:lnTo>
                <a:lnTo>
                  <a:pt x="6653233" y="2158275"/>
                </a:lnTo>
                <a:lnTo>
                  <a:pt x="6689605" y="2132507"/>
                </a:lnTo>
                <a:lnTo>
                  <a:pt x="6724408" y="2104758"/>
                </a:lnTo>
                <a:lnTo>
                  <a:pt x="6757559" y="2075109"/>
                </a:lnTo>
                <a:lnTo>
                  <a:pt x="6788975" y="2043643"/>
                </a:lnTo>
                <a:lnTo>
                  <a:pt x="6818576" y="2010442"/>
                </a:lnTo>
                <a:lnTo>
                  <a:pt x="6846280" y="1975588"/>
                </a:lnTo>
                <a:lnTo>
                  <a:pt x="6872004" y="1939162"/>
                </a:lnTo>
                <a:lnTo>
                  <a:pt x="6895666" y="1901249"/>
                </a:lnTo>
                <a:lnTo>
                  <a:pt x="6917186" y="1861929"/>
                </a:lnTo>
                <a:lnTo>
                  <a:pt x="6936480" y="1821284"/>
                </a:lnTo>
                <a:lnTo>
                  <a:pt x="6953467" y="1779398"/>
                </a:lnTo>
                <a:lnTo>
                  <a:pt x="6968066" y="1736352"/>
                </a:lnTo>
                <a:lnTo>
                  <a:pt x="6980193" y="1692228"/>
                </a:lnTo>
                <a:lnTo>
                  <a:pt x="6989769" y="1647109"/>
                </a:lnTo>
                <a:lnTo>
                  <a:pt x="6995515" y="1608998"/>
                </a:lnTo>
                <a:lnTo>
                  <a:pt x="6995515" y="0"/>
                </a:lnTo>
                <a:close/>
              </a:path>
            </a:pathLst>
          </a:custGeom>
          <a:solidFill>
            <a:srgbClr val="00ADA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24" y="375843"/>
            <a:ext cx="4406760" cy="16253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8708" y="6085590"/>
            <a:ext cx="1651103" cy="4477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85824" y="2623934"/>
            <a:ext cx="3099434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0182" y="6176218"/>
            <a:ext cx="201929" cy="252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8265" y="2640139"/>
            <a:ext cx="497713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</a:t>
            </a: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ЕННАЯ</a:t>
            </a:r>
            <a:r>
              <a:rPr sz="2800" b="1" spc="-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2800" b="1" spc="-1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Ветеран труда</a:t>
            </a:r>
            <a:r>
              <a:rPr sz="28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82039" y="180009"/>
            <a:ext cx="3599815" cy="1788160"/>
            <a:chOff x="7682039" y="180009"/>
            <a:chExt cx="3599815" cy="17881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2479" y="180009"/>
              <a:ext cx="3589197" cy="83446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82039" y="1192314"/>
              <a:ext cx="3599637" cy="77580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65658" y="5271368"/>
            <a:ext cx="6492342" cy="161262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spcBef>
                <a:spcPts val="795"/>
              </a:spcBef>
            </a:pPr>
            <a:r>
              <a:rPr sz="1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РЕАЛИЗУЕТСЯ:</a:t>
            </a:r>
            <a:r>
              <a:rPr lang="ru-RU" sz="1500" b="1" spc="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труда, социального развития Республики Алтай</a:t>
            </a:r>
            <a:endParaRPr sz="16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700"/>
              </a:spcBef>
            </a:pPr>
            <a:r>
              <a:rPr sz="1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</a:t>
            </a:r>
            <a:r>
              <a:rPr sz="1500" b="1" spc="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ЛИЦА:</a:t>
            </a:r>
            <a:r>
              <a:rPr lang="ru-RU" sz="15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Езенева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Неля Михайловна</a:t>
            </a:r>
            <a:endParaRPr sz="16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610"/>
              </a:spcBef>
            </a:pPr>
            <a:endParaRPr sz="1500" dirty="0">
              <a:latin typeface="Arial"/>
              <a:cs typeface="Arial"/>
            </a:endParaRPr>
          </a:p>
          <a:p>
            <a:pPr marL="12700"/>
            <a:r>
              <a:rPr lang="ru-RU"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22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.0</a:t>
            </a:r>
            <a:r>
              <a:rPr lang="ru-RU"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8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.</a:t>
            </a:r>
            <a:r>
              <a:rPr lang="ru-RU"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2024 г.</a:t>
            </a:r>
            <a:endParaRPr sz="1200" dirty="0">
              <a:latin typeface="Microsoft Sans Serif"/>
              <a:cs typeface="Microsoft Sans Serif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142" y="2971800"/>
            <a:ext cx="2371550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50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532" y="175420"/>
            <a:ext cx="58126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ЗВАНИЯ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2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747139"/>
              </p:ext>
            </p:extLst>
          </p:nvPr>
        </p:nvGraphicFramePr>
        <p:xfrm>
          <a:off x="361532" y="370800"/>
          <a:ext cx="11308650" cy="5648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3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5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1457">
                <a:tc>
                  <a:txBody>
                    <a:bodyPr/>
                    <a:lstStyle/>
                    <a:p>
                      <a:pPr marL="344805" marR="401955" indent="186055">
                        <a:lnSpc>
                          <a:spcPts val="2020"/>
                        </a:lnSpc>
                        <a:spcBef>
                          <a:spcPts val="3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целевого</a:t>
                      </a:r>
                      <a:r>
                        <a:rPr sz="1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состояния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301750" algn="l">
                        <a:lnSpc>
                          <a:spcPct val="93500"/>
                        </a:lnSpc>
                        <a:spcBef>
                          <a:spcPts val="325"/>
                        </a:spcBef>
                      </a:pPr>
                      <a:endParaRPr lang="ru-RU" sz="14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301750" algn="l">
                        <a:lnSpc>
                          <a:spcPct val="93500"/>
                        </a:lnSpc>
                        <a:spcBef>
                          <a:spcPts val="325"/>
                        </a:spcBef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временных затрат пользователей на поиск информации;</a:t>
                      </a:r>
                    </a:p>
                    <a:p>
                      <a:pPr marL="90805" marR="1301750" algn="l">
                        <a:lnSpc>
                          <a:spcPct val="93500"/>
                        </a:lnSpc>
                        <a:spcBef>
                          <a:spcPts val="325"/>
                        </a:spcBef>
                      </a:pPr>
                      <a:r>
                        <a:rPr lang="ru-RU" sz="1400" b="1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нагрузки на сотрудников ведомств, ответственных за предоставление услуги за счет снижения количества очных обращений граждан.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909">
                <a:tc>
                  <a:txBody>
                    <a:bodyPr/>
                    <a:lstStyle/>
                    <a:p>
                      <a:pPr marL="896619" algn="l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0" i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sz="16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90"/>
                        </a:lnSpc>
                        <a:spcBef>
                          <a:spcPts val="190"/>
                        </a:spcBef>
                      </a:pPr>
                      <a:r>
                        <a:rPr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</a:t>
                      </a:r>
                      <a:r>
                        <a:rPr sz="12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труда,</a:t>
                      </a:r>
                      <a:r>
                        <a:rPr lang="ru-RU" sz="1200" spc="-35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социального развития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занятости населения</a:t>
                      </a:r>
                      <a:r>
                        <a:rPr sz="12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Республики</a:t>
                      </a:r>
                      <a:r>
                        <a:rPr sz="12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Алтай;</a:t>
                      </a:r>
                      <a:endParaRPr lang="ru-RU" sz="1200" spc="-1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>
                        <a:lnSpc>
                          <a:spcPts val="2090"/>
                        </a:lnSpc>
                        <a:spcBef>
                          <a:spcPts val="190"/>
                        </a:spcBef>
                      </a:pPr>
                      <a:r>
                        <a:rPr lang="ru-RU"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 РА Управление социальной</a:t>
                      </a:r>
                      <a:r>
                        <a:rPr lang="ru-RU" sz="1200" spc="-1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населения по месту жительства;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7633">
                <a:tc>
                  <a:txBody>
                    <a:bodyPr/>
                    <a:lstStyle/>
                    <a:p>
                      <a:pPr marL="186690" marR="180340" algn="ctr">
                        <a:lnSpc>
                          <a:spcPct val="93400"/>
                        </a:lnSpc>
                        <a:spcBef>
                          <a:spcPts val="330"/>
                        </a:spcBef>
                      </a:pPr>
                      <a:r>
                        <a:rPr sz="1600" i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государственных (муниципальных) </a:t>
                      </a:r>
                      <a:r>
                        <a:rPr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r>
                        <a:rPr sz="1600" i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1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рамках</a:t>
                      </a:r>
                      <a:r>
                        <a:rPr sz="1600" i="1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1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ЖС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1910" marB="0">
                    <a:lnL w="28575">
                      <a:solidFill>
                        <a:srgbClr val="2FB5B2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Ежемесячная денежная выплата;</a:t>
                      </a:r>
                    </a:p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оплата в размере 50% занимаемой площади жилых помещений в пределах установленной социальной нормы площади жилья;</a:t>
                      </a:r>
                    </a:p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оплата в размере 50%  коммунальных услуг (горячее и холодное водоснабжение, водоотведение, электроснабжение, газоснабжение (в том числе поставки бытового газа в баллонах), теплоснабжение) в пределах установленных нормативов потребления;</a:t>
                      </a:r>
                    </a:p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ветеранам, проживающим в домах, не имеющих центрального отопления – компенсация на приобретение и доставку твердого топлива либо газа в пределах установленных нор и нормативов потребления;</a:t>
                      </a:r>
                    </a:p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бесплатное изготовление и ремонт зубных протезов (кроме расходов на оплату стоимости протезов из драгоценных металлов, металлокерамики и искусственных имплантатов) либо компенсация расходов на изготовление и ремонт зубных протезов до 12 000 руб. в год;</a:t>
                      </a:r>
                    </a:p>
                    <a:p>
                      <a:pPr marL="608965" algn="l">
                        <a:lnSpc>
                          <a:spcPts val="1570"/>
                        </a:lnSpc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компенсация в размере 84% от предельного максимального тарифа за пользование абонентской линией независимо от ее типа.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536" y="162623"/>
            <a:ext cx="51268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ЗВАНИЯ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990106"/>
              </p:ext>
            </p:extLst>
          </p:nvPr>
        </p:nvGraphicFramePr>
        <p:xfrm>
          <a:off x="359537" y="381000"/>
          <a:ext cx="11512574" cy="563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5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7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574">
                <a:tc>
                  <a:txBody>
                    <a:bodyPr/>
                    <a:lstStyle/>
                    <a:p>
                      <a:pPr marL="1712595" marR="236854" indent="-1470660">
                        <a:lnSpc>
                          <a:spcPts val="2020"/>
                        </a:lnSpc>
                        <a:spcBef>
                          <a:spcPts val="3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ТЕКУЩЕЕ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СОСТОЯНИЕ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ЖИЗНЕННОЙ СИТУАЦИИ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ЦЕЛЕВОЕ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СОСТОЯНИЕ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ЖИЗНЕННОЙ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226">
                <a:tc>
                  <a:txBody>
                    <a:bodyPr/>
                    <a:lstStyle/>
                    <a:p>
                      <a:pPr marL="90805" marR="1736725" indent="0" defTabSz="914400" eaLnBrk="1" fontAlgn="auto" latinLnBrk="0" hangingPunct="1">
                        <a:lnSpc>
                          <a:spcPts val="201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Стартовым событием жизненной ситуации является присвоение звания «Ветеран труда». Окончание жизненной ситуации – положенные конкретному гражданину меры поддержки получены.</a:t>
                      </a:r>
                    </a:p>
                    <a:p>
                      <a:pPr marL="90805" marR="1736725">
                        <a:lnSpc>
                          <a:spcPts val="2010"/>
                        </a:lnSpc>
                        <a:spcBef>
                          <a:spcPts val="390"/>
                        </a:spcBef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44145" lvl="0" indent="0" defTabSz="914400" eaLnBrk="1" fontAlgn="auto" latinLnBrk="0" hangingPunct="1">
                        <a:lnSpc>
                          <a:spcPct val="93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услуги осуществляется при личном обращении заявителя в органы, уполномоченные на предоставление услуги или МФЦ.</a:t>
                      </a:r>
                    </a:p>
                    <a:p>
                      <a:pPr marL="90805" marR="144145" lvl="0" indent="0" defTabSz="914400" eaLnBrk="1" fontAlgn="auto" latinLnBrk="0" hangingPunct="1">
                        <a:lnSpc>
                          <a:spcPct val="93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none" spc="-1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Результатом предоставления услуги являются:</a:t>
                      </a: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endParaRPr lang="en-US" sz="14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44145" indent="0">
                        <a:lnSpc>
                          <a:spcPct val="93300"/>
                        </a:lnSpc>
                        <a:buNone/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решение о присвоении </a:t>
                      </a:r>
                      <a:r>
                        <a:rPr lang="ru-RU" sz="1400" b="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звания</a:t>
                      </a:r>
                      <a:r>
                        <a:rPr lang="ru-RU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«Ветеран труда»;</a:t>
                      </a:r>
                    </a:p>
                    <a:p>
                      <a:pPr marL="433705" marR="144145" indent="-342900">
                        <a:lnSpc>
                          <a:spcPct val="93300"/>
                        </a:lnSpc>
                        <a:buAutoNum type="arabicParenR"/>
                      </a:pPr>
                      <a:endParaRPr lang="ru-RU" sz="14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решение об отказе в предоставлении услуги;</a:t>
                      </a: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endParaRPr lang="en-US" sz="14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ru-RU" sz="140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о выдаче дубликата удостоверения «Ветеран труда».</a:t>
                      </a:r>
                    </a:p>
                    <a:p>
                      <a:pPr marL="90805" marR="144145">
                        <a:lnSpc>
                          <a:spcPct val="93300"/>
                        </a:lnSpc>
                      </a:pPr>
                      <a:endParaRPr lang="en-US" sz="14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728345" algn="l">
                        <a:lnSpc>
                          <a:spcPts val="2010"/>
                        </a:lnSpc>
                        <a:spcBef>
                          <a:spcPts val="5"/>
                        </a:spcBef>
                        <a:tabLst>
                          <a:tab pos="4780280" algn="l"/>
                        </a:tabLst>
                      </a:pPr>
                      <a:endParaRPr lang="ru-RU" sz="1400" i="0" u="none" spc="-1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Целевое видение жизненной ситуации заключается в предоставлении актуальной информации гражданам с помощью создания информационной страницы на ведомственном сайте</a:t>
                      </a:r>
                      <a:r>
                        <a:rPr lang="ru-RU" sz="1400" i="0" u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155575">
                        <a:lnSpc>
                          <a:spcPts val="1980"/>
                        </a:lnSpc>
                      </a:pPr>
                      <a:endParaRPr lang="ru-RU" sz="1400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3</a:t>
            </a:fld>
            <a:endParaRPr spc="-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536" y="162623"/>
            <a:ext cx="45934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4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92426"/>
              </p:ext>
            </p:extLst>
          </p:nvPr>
        </p:nvGraphicFramePr>
        <p:xfrm>
          <a:off x="361532" y="484567"/>
          <a:ext cx="11334750" cy="5169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6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marL="1031240" marR="623570" indent="-404495">
                        <a:lnSpc>
                          <a:spcPts val="2020"/>
                        </a:lnSpc>
                        <a:spcBef>
                          <a:spcPts val="3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разработки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целевого состояния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жизненной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855">
                <a:tc>
                  <a:txBody>
                    <a:bodyPr/>
                    <a:lstStyle/>
                    <a:p>
                      <a:pPr marL="92075" marR="412115">
                        <a:lnSpc>
                          <a:spcPts val="2010"/>
                        </a:lnSpc>
                        <a:spcBef>
                          <a:spcPts val="390"/>
                        </a:spcBef>
                      </a:pPr>
                      <a:endParaRPr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4340" indent="-34226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</a:tabLst>
                      </a:pP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</a:t>
                      </a:r>
                      <a:r>
                        <a:rPr sz="1600" i="0" spc="-9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</a:t>
                      </a:r>
                      <a:r>
                        <a:rPr sz="1600" i="0" spc="-9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клиентского</a:t>
                      </a:r>
                      <a:r>
                        <a:rPr lang="ru-RU"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8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2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</a:t>
                      </a:r>
                      <a:r>
                        <a:rPr lang="ru-RU" sz="1600" i="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34340" indent="-34226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</a:tabLst>
                      </a:pPr>
                      <a:endParaRPr sz="16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4340" marR="99060" indent="-342900">
                        <a:lnSpc>
                          <a:spcPct val="10000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434340" algn="l"/>
                        </a:tabLst>
                      </a:pP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</a:t>
                      </a:r>
                      <a:r>
                        <a:rPr sz="1600" i="0" spc="-5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</a:t>
                      </a:r>
                      <a:r>
                        <a:rPr sz="1600" i="0" spc="-6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клиентов</a:t>
                      </a:r>
                      <a:r>
                        <a:rPr sz="1600" i="0" spc="-6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sz="1600" i="0" spc="-6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выявления</a:t>
                      </a:r>
                      <a:r>
                        <a:rPr sz="1600" i="0" spc="-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узких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мест,</a:t>
                      </a:r>
                      <a:r>
                        <a:rPr sz="1600" i="0" spc="-9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точек</a:t>
                      </a:r>
                      <a:r>
                        <a:rPr sz="1600" i="0" spc="-7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взаимодействия,</a:t>
                      </a:r>
                      <a:r>
                        <a:rPr sz="1600" i="0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желаемого</a:t>
                      </a:r>
                      <a:r>
                        <a:rPr sz="1600" i="0" spc="-1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результата</a:t>
                      </a:r>
                      <a:r>
                        <a:rPr lang="ru-RU"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34340" marR="99060" indent="-342900">
                        <a:lnSpc>
                          <a:spcPct val="10000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434340" algn="l"/>
                        </a:tabLst>
                      </a:pPr>
                      <a:endParaRPr sz="16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4340" marR="137160" indent="-342900">
                        <a:lnSpc>
                          <a:spcPct val="100000"/>
                        </a:lnSpc>
                        <a:spcBef>
                          <a:spcPts val="50"/>
                        </a:spcBef>
                        <a:buAutoNum type="arabicPeriod"/>
                        <a:tabLst>
                          <a:tab pos="434340" algn="l"/>
                        </a:tabLst>
                      </a:pP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</a:t>
                      </a:r>
                      <a:r>
                        <a:rPr sz="1600" i="0" spc="-7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оптимального</a:t>
                      </a:r>
                      <a:r>
                        <a:rPr sz="1600" i="0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клиентского</a:t>
                      </a:r>
                      <a:r>
                        <a:rPr sz="1600" i="0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600" i="0" spc="-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описания</a:t>
                      </a:r>
                      <a:r>
                        <a:rPr sz="1600" i="0" spc="-3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целевого</a:t>
                      </a:r>
                      <a:r>
                        <a:rPr sz="1600" i="0" spc="-3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состояния</a:t>
                      </a:r>
                      <a:r>
                        <a:rPr lang="ru-RU"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34340" marR="137160" indent="-342900">
                        <a:lnSpc>
                          <a:spcPct val="100000"/>
                        </a:lnSpc>
                        <a:spcBef>
                          <a:spcPts val="50"/>
                        </a:spcBef>
                        <a:buAutoNum type="arabicPeriod"/>
                        <a:tabLst>
                          <a:tab pos="434340" algn="l"/>
                        </a:tabLst>
                      </a:pPr>
                      <a:endParaRPr sz="16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4340" indent="-34226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</a:tabLst>
                      </a:pPr>
                      <a:r>
                        <a:rPr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sz="1600" i="0" spc="-3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паспорта</a:t>
                      </a:r>
                      <a:r>
                        <a:rPr sz="1600" i="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жизненной</a:t>
                      </a:r>
                      <a:r>
                        <a:rPr sz="1600" i="0" spc="-3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r>
                        <a:rPr lang="ru-RU"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34340" indent="-342265">
                        <a:lnSpc>
                          <a:spcPct val="100000"/>
                        </a:lnSpc>
                        <a:buAutoNum type="arabicPeriod"/>
                        <a:tabLst>
                          <a:tab pos="434340" algn="l"/>
                        </a:tabLst>
                      </a:pPr>
                      <a:endParaRPr sz="16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4340" marR="713740" indent="-342900">
                        <a:lnSpc>
                          <a:spcPct val="100000"/>
                        </a:lnSpc>
                        <a:spcBef>
                          <a:spcPts val="110"/>
                        </a:spcBef>
                        <a:buAutoNum type="arabicPeriod"/>
                        <a:tabLst>
                          <a:tab pos="434340" algn="l"/>
                        </a:tabLst>
                      </a:pPr>
                      <a:r>
                        <a:rPr sz="1600" i="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</a:t>
                      </a:r>
                      <a:r>
                        <a:rPr sz="1600" i="0" spc="-5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дорожной</a:t>
                      </a:r>
                      <a:r>
                        <a:rPr sz="1600" i="0" spc="-4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карты</a:t>
                      </a:r>
                      <a:r>
                        <a:rPr sz="1600" i="0" spc="-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</a:t>
                      </a:r>
                      <a:r>
                        <a:rPr sz="1600" i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жизненной</a:t>
                      </a:r>
                      <a:r>
                        <a:rPr sz="1600" i="0" spc="-3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600" i="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</a:t>
                      </a:r>
                      <a:r>
                        <a:rPr lang="ru-RU" sz="1600" i="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16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9530" marB="0">
                    <a:lnL w="28575">
                      <a:solidFill>
                        <a:srgbClr val="2FB5B2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700" dirty="0">
                          <a:latin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70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1) Проведен анализ нормативных актов,</a:t>
                      </a:r>
                      <a:r>
                        <a:rPr lang="ru-RU" sz="1600" baseline="0" dirty="0">
                          <a:latin typeface="Times New Roman"/>
                          <a:cs typeface="Times New Roman"/>
                        </a:rPr>
                        <a:t> и осуществлено   построение клиентского пути;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600" baseline="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aseline="0" dirty="0">
                          <a:latin typeface="Times New Roman"/>
                          <a:cs typeface="Times New Roman"/>
                        </a:rPr>
                        <a:t>   2) Провели опрос ветеранов по результатам которых вывели достаточность информации;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600" baseline="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aseline="0" dirty="0">
                          <a:latin typeface="Times New Roman"/>
                          <a:cs typeface="Times New Roman"/>
                        </a:rPr>
                        <a:t>   3) Чтобы улучшить желаемый результат, построили оптимальный клиентский путь.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600" baseline="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aseline="0" dirty="0">
                          <a:latin typeface="Times New Roman"/>
                          <a:cs typeface="Times New Roman"/>
                        </a:rPr>
                        <a:t>   4) С учетом проведенных мероприятий сформулировали задачи паспорта жизненной ситуации;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600" baseline="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aseline="0" dirty="0">
                          <a:latin typeface="Times New Roman"/>
                          <a:cs typeface="Times New Roman"/>
                        </a:rPr>
                        <a:t>   5) Разработали дорожную карту реализации жизненной ситуации.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536" y="162623"/>
            <a:ext cx="54316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708736"/>
            <a:ext cx="2804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клиентского</a:t>
            </a: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1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</a:t>
            </a:r>
            <a:r>
              <a:rPr lang="ru-RU" sz="18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5</a:t>
            </a:fld>
            <a:endParaRPr spc="-5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08456"/>
            <a:ext cx="10960916" cy="50332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536" y="168745"/>
            <a:ext cx="45934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68497"/>
              </p:ext>
            </p:extLst>
          </p:nvPr>
        </p:nvGraphicFramePr>
        <p:xfrm>
          <a:off x="552601" y="870838"/>
          <a:ext cx="10225405" cy="4447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5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099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Метрики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образа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целевого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состояния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ЖС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Текущее</a:t>
                      </a:r>
                      <a:r>
                        <a:rPr sz="1200" b="1" spc="-8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746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sz="1200" b="1" spc="-5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результатам</a:t>
                      </a:r>
                      <a:r>
                        <a:rPr sz="1200" b="1" spc="-4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доработки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ru-RU" sz="13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Повышение уровня информированности граждан</a:t>
                      </a:r>
                    </a:p>
                  </a:txBody>
                  <a:tcPr marL="68580" marR="68580" marT="36195" marB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36195" marB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100% снижение временных затрат пользователей на поиск информации</a:t>
                      </a:r>
                    </a:p>
                  </a:txBody>
                  <a:tcPr marL="68580" marR="68580" marT="36195" marB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3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ru-RU" sz="13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н</a:t>
                      </a:r>
                      <a:r>
                        <a:rPr sz="1300" spc="-2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еобходимы</a:t>
                      </a:r>
                      <a:r>
                        <a:rPr lang="ru-RU" sz="13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300" spc="-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  <a:r>
                        <a:rPr lang="ru-RU" sz="130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ru-RU" sz="1300" spc="-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ru-RU" sz="1300" spc="-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marL="6794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r>
                        <a:rPr sz="1300" spc="-7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предоставления</a:t>
                      </a:r>
                      <a:r>
                        <a:rPr sz="1300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</a:t>
                      </a:r>
                      <a:r>
                        <a:rPr lang="ru-RU"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(сервиса)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sz="1300" spc="-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изменятся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3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sz="1300" spc="-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изменятся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marL="6794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9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spc="-2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spc="-2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sz="13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получения</a:t>
                      </a:r>
                      <a:r>
                        <a:rPr sz="1300" spc="-1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1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обратной</a:t>
                      </a:r>
                      <a:r>
                        <a:rPr sz="1300" spc="-1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62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spc="-2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sz="13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62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300" spc="-2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62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6</a:t>
            </a:fld>
            <a:endParaRPr spc="-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536" y="162623"/>
            <a:ext cx="474586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ЖИЗНЕННАЯ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ГРАЖДАНАМ ВЕТЕРАН ТРУДА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spc="-50" dirty="0"/>
              <a:pPr marL="38100">
                <a:lnSpc>
                  <a:spcPts val="1864"/>
                </a:lnSpc>
              </a:pPr>
              <a:t>7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86791"/>
              </p:ext>
            </p:extLst>
          </p:nvPr>
        </p:nvGraphicFramePr>
        <p:xfrm>
          <a:off x="762001" y="533401"/>
          <a:ext cx="10444903" cy="5930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70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4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647">
                <a:tc>
                  <a:txBody>
                    <a:bodyPr/>
                    <a:lstStyle/>
                    <a:p>
                      <a:pPr marL="1478280" marR="445134" indent="-1028065">
                        <a:lnSpc>
                          <a:spcPts val="2020"/>
                        </a:lnSpc>
                        <a:spcBef>
                          <a:spcPts val="37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Дорожная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карта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реализации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образа целевого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состояния: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noFill/>
                      <a:prstDash val="solid"/>
                    </a:lnL>
                    <a:lnR w="12700">
                      <a:noFill/>
                      <a:prstDash val="solid"/>
                    </a:lnR>
                    <a:lnT w="12700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B5B2"/>
                    </a:solidFill>
                  </a:tcPr>
                </a:tc>
                <a:tc>
                  <a:txBody>
                    <a:bodyPr/>
                    <a:lstStyle/>
                    <a:p>
                      <a:pPr marL="1814195" marR="539750" indent="-1268730" algn="l">
                        <a:lnSpc>
                          <a:spcPts val="2020"/>
                        </a:lnSpc>
                        <a:spcBef>
                          <a:spcPts val="37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Текущее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состояние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реализации,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риск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невыполнения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noFill/>
                      <a:prstDash val="solid"/>
                    </a:lnL>
                    <a:lnR w="12700">
                      <a:noFill/>
                      <a:prstDash val="solid"/>
                    </a:lnR>
                    <a:lnT w="12700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B5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00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518159">
                        <a:lnSpc>
                          <a:spcPts val="1605"/>
                        </a:lnSpc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113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64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254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541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509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marL="54165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57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tc>
                  <a:txBody>
                    <a:bodyPr/>
                    <a:lstStyle/>
                    <a:p>
                      <a:pPr marL="541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509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7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tc>
                  <a:txBody>
                    <a:bodyPr/>
                    <a:lstStyle/>
                    <a:p>
                      <a:pPr marL="5861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509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4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FB5B2"/>
                      </a:solidFill>
                      <a:prstDash val="soli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035592"/>
              </p:ext>
            </p:extLst>
          </p:nvPr>
        </p:nvGraphicFramePr>
        <p:xfrm>
          <a:off x="762000" y="1238250"/>
          <a:ext cx="10534650" cy="504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Документ" r:id="rId3" imgW="10429154" imgH="5015918" progId="Word.Document.12">
                  <p:embed/>
                </p:oleObj>
              </mc:Choice>
              <mc:Fallback>
                <p:oleObj name="Документ" r:id="rId3" imgW="10429154" imgH="5015918" progId="Word.Document.12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38250"/>
                        <a:ext cx="10534650" cy="504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Бойкова\YandexDisk\Скриншоты\2024-08-19_16-37-04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116632"/>
            <a:ext cx="11287203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074"/>
            <a:ext cx="12192635" cy="6858000"/>
          </a:xfrm>
          <a:custGeom>
            <a:avLst/>
            <a:gdLst/>
            <a:ahLst/>
            <a:cxnLst/>
            <a:rect l="l" t="t" r="r" b="b"/>
            <a:pathLst>
              <a:path w="12192635" h="6858000">
                <a:moveTo>
                  <a:pt x="12192114" y="0"/>
                </a:moveTo>
                <a:lnTo>
                  <a:pt x="0" y="0"/>
                </a:lnTo>
                <a:lnTo>
                  <a:pt x="0" y="6858000"/>
                </a:lnTo>
                <a:lnTo>
                  <a:pt x="12192114" y="6858000"/>
                </a:lnTo>
                <a:lnTo>
                  <a:pt x="12192114" y="0"/>
                </a:lnTo>
                <a:close/>
              </a:path>
            </a:pathLst>
          </a:custGeom>
          <a:solidFill>
            <a:srgbClr val="008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8254"/>
            <a:chOff x="0" y="12"/>
            <a:chExt cx="7001509" cy="68582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198" y="5941441"/>
              <a:ext cx="1921675" cy="70848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177556"/>
              <a:ext cx="7001509" cy="5680710"/>
            </a:xfrm>
            <a:custGeom>
              <a:avLst/>
              <a:gdLst/>
              <a:ahLst/>
              <a:cxnLst/>
              <a:rect l="l" t="t" r="r" b="b"/>
              <a:pathLst>
                <a:path w="7001509" h="5680709">
                  <a:moveTo>
                    <a:pt x="6198844" y="0"/>
                  </a:moveTo>
                  <a:lnTo>
                    <a:pt x="0" y="0"/>
                  </a:lnTo>
                  <a:lnTo>
                    <a:pt x="0" y="5680443"/>
                  </a:lnTo>
                  <a:lnTo>
                    <a:pt x="7000925" y="5680443"/>
                  </a:lnTo>
                  <a:lnTo>
                    <a:pt x="7000557" y="801725"/>
                  </a:lnTo>
                  <a:lnTo>
                    <a:pt x="6999478" y="759599"/>
                  </a:lnTo>
                  <a:lnTo>
                    <a:pt x="6996239" y="717842"/>
                  </a:lnTo>
                  <a:lnTo>
                    <a:pt x="6990842" y="676440"/>
                  </a:lnTo>
                  <a:lnTo>
                    <a:pt x="6982917" y="635038"/>
                  </a:lnTo>
                  <a:lnTo>
                    <a:pt x="6973201" y="594360"/>
                  </a:lnTo>
                  <a:lnTo>
                    <a:pt x="6961314" y="554037"/>
                  </a:lnTo>
                  <a:lnTo>
                    <a:pt x="6947281" y="514438"/>
                  </a:lnTo>
                  <a:lnTo>
                    <a:pt x="6931075" y="475564"/>
                  </a:lnTo>
                  <a:lnTo>
                    <a:pt x="6913079" y="437768"/>
                  </a:lnTo>
                  <a:lnTo>
                    <a:pt x="6893280" y="401040"/>
                  </a:lnTo>
                  <a:lnTo>
                    <a:pt x="6871322" y="365048"/>
                  </a:lnTo>
                  <a:lnTo>
                    <a:pt x="6847560" y="330479"/>
                  </a:lnTo>
                  <a:lnTo>
                    <a:pt x="6821995" y="297357"/>
                  </a:lnTo>
                  <a:lnTo>
                    <a:pt x="6794639" y="265328"/>
                  </a:lnTo>
                  <a:lnTo>
                    <a:pt x="6765836" y="234721"/>
                  </a:lnTo>
                  <a:lnTo>
                    <a:pt x="6735241" y="205917"/>
                  </a:lnTo>
                  <a:lnTo>
                    <a:pt x="6703199" y="178562"/>
                  </a:lnTo>
                  <a:lnTo>
                    <a:pt x="6670078" y="153009"/>
                  </a:lnTo>
                  <a:lnTo>
                    <a:pt x="6635521" y="129247"/>
                  </a:lnTo>
                  <a:lnTo>
                    <a:pt x="6599885" y="107289"/>
                  </a:lnTo>
                  <a:lnTo>
                    <a:pt x="6562801" y="87477"/>
                  </a:lnTo>
                  <a:lnTo>
                    <a:pt x="6525006" y="69481"/>
                  </a:lnTo>
                  <a:lnTo>
                    <a:pt x="6486118" y="53289"/>
                  </a:lnTo>
                  <a:lnTo>
                    <a:pt x="6446520" y="39242"/>
                  </a:lnTo>
                  <a:lnTo>
                    <a:pt x="6406197" y="27368"/>
                  </a:lnTo>
                  <a:lnTo>
                    <a:pt x="6365519" y="17640"/>
                  </a:lnTo>
                  <a:lnTo>
                    <a:pt x="6324117" y="9728"/>
                  </a:lnTo>
                  <a:lnTo>
                    <a:pt x="6282715" y="4317"/>
                  </a:lnTo>
                  <a:lnTo>
                    <a:pt x="6240957" y="1079"/>
                  </a:lnTo>
                  <a:lnTo>
                    <a:pt x="6198844" y="0"/>
                  </a:lnTo>
                  <a:close/>
                </a:path>
              </a:pathLst>
            </a:custGeom>
            <a:solidFill>
              <a:srgbClr val="004D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2"/>
              <a:ext cx="6998970" cy="1177290"/>
            </a:xfrm>
            <a:custGeom>
              <a:avLst/>
              <a:gdLst/>
              <a:ahLst/>
              <a:cxnLst/>
              <a:rect l="l" t="t" r="r" b="b"/>
              <a:pathLst>
                <a:path w="6998970" h="1177290">
                  <a:moveTo>
                    <a:pt x="6998754" y="0"/>
                  </a:moveTo>
                  <a:lnTo>
                    <a:pt x="0" y="0"/>
                  </a:lnTo>
                  <a:lnTo>
                    <a:pt x="0" y="1177188"/>
                  </a:lnTo>
                  <a:lnTo>
                    <a:pt x="6307904" y="1177188"/>
                  </a:lnTo>
                  <a:lnTo>
                    <a:pt x="6318788" y="1176205"/>
                  </a:lnTo>
                  <a:lnTo>
                    <a:pt x="6364775" y="1169257"/>
                  </a:lnTo>
                  <a:lnTo>
                    <a:pt x="6409846" y="1159672"/>
                  </a:lnTo>
                  <a:lnTo>
                    <a:pt x="6453921" y="1147532"/>
                  </a:lnTo>
                  <a:lnTo>
                    <a:pt x="6496916" y="1132919"/>
                  </a:lnTo>
                  <a:lnTo>
                    <a:pt x="6538751" y="1115915"/>
                  </a:lnTo>
                  <a:lnTo>
                    <a:pt x="6579343" y="1096602"/>
                  </a:lnTo>
                  <a:lnTo>
                    <a:pt x="6618610" y="1075062"/>
                  </a:lnTo>
                  <a:lnTo>
                    <a:pt x="6656471" y="1051377"/>
                  </a:lnTo>
                  <a:lnTo>
                    <a:pt x="6692844" y="1025628"/>
                  </a:lnTo>
                  <a:lnTo>
                    <a:pt x="6727647" y="997898"/>
                  </a:lnTo>
                  <a:lnTo>
                    <a:pt x="6760797" y="968269"/>
                  </a:lnTo>
                  <a:lnTo>
                    <a:pt x="6792214" y="936823"/>
                  </a:lnTo>
                  <a:lnTo>
                    <a:pt x="6821815" y="903641"/>
                  </a:lnTo>
                  <a:lnTo>
                    <a:pt x="6849518" y="868806"/>
                  </a:lnTo>
                  <a:lnTo>
                    <a:pt x="6875242" y="832400"/>
                  </a:lnTo>
                  <a:lnTo>
                    <a:pt x="6898905" y="794504"/>
                  </a:lnTo>
                  <a:lnTo>
                    <a:pt x="6920424" y="755201"/>
                  </a:lnTo>
                  <a:lnTo>
                    <a:pt x="6939718" y="714572"/>
                  </a:lnTo>
                  <a:lnTo>
                    <a:pt x="6956706" y="672701"/>
                  </a:lnTo>
                  <a:lnTo>
                    <a:pt x="6971304" y="629667"/>
                  </a:lnTo>
                  <a:lnTo>
                    <a:pt x="6983432" y="585554"/>
                  </a:lnTo>
                  <a:lnTo>
                    <a:pt x="6993007" y="540444"/>
                  </a:lnTo>
                  <a:lnTo>
                    <a:pt x="6998754" y="502339"/>
                  </a:lnTo>
                  <a:lnTo>
                    <a:pt x="6998754" y="0"/>
                  </a:lnTo>
                  <a:close/>
                </a:path>
              </a:pathLst>
            </a:custGeom>
            <a:solidFill>
              <a:srgbClr val="00AD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8884" y="219240"/>
              <a:ext cx="1225177" cy="708482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191000" y="3048000"/>
            <a:ext cx="3513454" cy="1195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79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FFFF"/>
                </a:solidFill>
                <a:latin typeface="Arial"/>
                <a:cs typeface="Arial"/>
              </a:rPr>
              <a:t>Спасибо</a:t>
            </a:r>
            <a:endParaRPr sz="3600" dirty="0">
              <a:latin typeface="Arial"/>
              <a:cs typeface="Arial"/>
            </a:endParaRPr>
          </a:p>
          <a:p>
            <a:pPr marL="12700" algn="ctr">
              <a:lnSpc>
                <a:spcPts val="4790"/>
              </a:lnSpc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за</a:t>
            </a:r>
            <a:r>
              <a:rPr sz="3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Arial"/>
                <a:cs typeface="Arial"/>
              </a:rPr>
              <a:t>внимание!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593</Words>
  <Application>Microsoft Office PowerPoint</Application>
  <PresentationFormat>Широкоэкранный</PresentationFormat>
  <Paragraphs>97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Microsoft Sans Serif</vt:lpstr>
      <vt:lpstr>Times New Roman</vt:lpstr>
      <vt:lpstr>Office Theme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Минэкономразвития РА</cp:lastModifiedBy>
  <cp:revision>54</cp:revision>
  <cp:lastPrinted>2024-08-16T05:40:23Z</cp:lastPrinted>
  <dcterms:created xsi:type="dcterms:W3CDTF">2024-08-09T04:39:27Z</dcterms:created>
  <dcterms:modified xsi:type="dcterms:W3CDTF">2024-08-27T08:47:17Z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2024-08-01T00:00:00Z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6.4</vt:lpwstr>
  </property>
  <property fmtid="{D5CDD505-2E9C-101B-9397-08002B2CF9AE}" pid="5" name="LastSaved">
    <vt:filetime>2024-08-01T00:00:00Z</vt:filetime>
  </property>
</Properties>
</file>