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60" r:id="rId2"/>
    <p:sldId id="264" r:id="rId3"/>
    <p:sldId id="287" r:id="rId4"/>
    <p:sldId id="288" r:id="rId5"/>
    <p:sldId id="289" r:id="rId6"/>
    <p:sldId id="298" r:id="rId7"/>
    <p:sldId id="299" r:id="rId8"/>
    <p:sldId id="301" r:id="rId9"/>
    <p:sldId id="300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86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4807"/>
  </p:normalViewPr>
  <p:slideViewPr>
    <p:cSldViewPr snapToGrid="0">
      <p:cViewPr varScale="1">
        <p:scale>
          <a:sx n="109" d="100"/>
          <a:sy n="109" d="100"/>
        </p:scale>
        <p:origin x="858" y="108"/>
      </p:cViewPr>
      <p:guideLst/>
    </p:cSldViewPr>
  </p:slideViewPr>
  <p:outlineViewPr>
    <p:cViewPr>
      <p:scale>
        <a:sx n="33" d="100"/>
        <a:sy n="33" d="100"/>
      </p:scale>
      <p:origin x="0" y="-58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EDC7C-CE5D-AC4B-80DC-B055F04A247C}" type="datetimeFigureOut">
              <a:rPr lang="ru-RU" smtClean="0"/>
              <a:t>21.08.2024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746DA-5311-5944-84FA-3955AE38A4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64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 err="1"/>
              <a:t>Дискриптор</a:t>
            </a:r>
            <a:r>
              <a:rPr lang="ru-RU" dirty="0"/>
              <a:t> с описанием события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br>
              <a:rPr lang="ru-RU" dirty="0"/>
            </a:br>
            <a:r>
              <a:rPr lang="ru-RU" dirty="0"/>
              <a:t>уровня для внутренней</a:t>
            </a:r>
            <a:br>
              <a:rPr lang="ru-RU" dirty="0"/>
            </a:br>
            <a:r>
              <a:rPr lang="ru-RU" dirty="0"/>
              <a:t>презентации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11441112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Без изображения только с текстовым</a:t>
            </a:r>
            <a:br>
              <a:rPr lang="ru-RU" dirty="0"/>
            </a:br>
            <a:r>
              <a:rPr lang="ru-RU" dirty="0"/>
              <a:t>описанием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6B07905-6F0B-7504-B487-165122FC7A5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1310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AB5075B-3709-4A56-6128-F6728F70A2A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9937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>
            <a:extLst>
              <a:ext uri="{FF2B5EF4-FFF2-40B4-BE49-F238E27FC236}">
                <a16:creationId xmlns:a16="http://schemas.microsoft.com/office/drawing/2014/main" id="{038CA2A6-F7BC-5776-1DD7-3D6DC0E164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62513" y="0"/>
            <a:ext cx="7329487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4473023"/>
            <a:ext cx="5545138" cy="118800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88A03020-4C82-827B-1320-49C2210F978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2060576"/>
            <a:ext cx="5545138" cy="2412447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5590730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5F152811-27A2-BB04-FF17-8740DA39F3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2060575"/>
            <a:ext cx="12192000" cy="4797425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281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54775" y="384176"/>
            <a:ext cx="3236625" cy="10952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60E689-8015-2437-3630-04436B504D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59700" y="368301"/>
            <a:ext cx="1764000" cy="111113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FB47EC6-5963-699C-32DD-0D6F829FC92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4268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0ED1BC-A2A7-33E8-B22A-A59E49572C57}"/>
              </a:ext>
            </a:extLst>
          </p:cNvPr>
          <p:cNvSpPr/>
          <p:nvPr userDrawn="1"/>
        </p:nvSpPr>
        <p:spPr>
          <a:xfrm>
            <a:off x="6096000" y="2060575"/>
            <a:ext cx="6096000" cy="47974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2060575"/>
            <a:ext cx="5353050" cy="3600450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9FC2DFE-E75F-2DF9-BA15-FD4333615E1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46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56717459-20AE-FFCE-0BE1-11140A8C67C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96000" y="2060575"/>
            <a:ext cx="6096000" cy="47974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id="{025404F4-6CF2-D4EE-D9FA-5050D5A709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DB08989A-57E4-A157-CFDB-8DE7EA91EF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879B26F-9985-089A-663B-604969CB5F8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95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67DA491-310F-A109-36A2-873229E1F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DD997A-F6DA-1AAC-8903-AFBC02AA9BFA}"/>
              </a:ext>
            </a:extLst>
          </p:cNvPr>
          <p:cNvSpPr/>
          <p:nvPr userDrawn="1"/>
        </p:nvSpPr>
        <p:spPr>
          <a:xfrm>
            <a:off x="0" y="1"/>
            <a:ext cx="6096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A2C0010-0D31-C153-EE80-36E8B0B0C1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B8ECFE30-A297-4DD1-2A48-EA82680383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000374" y="36068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721F4CC8-B83F-0612-3B39-0D32486007F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1475" y="36068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4772972E-E951-F34D-3698-D34F2240AE0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4" y="3622674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F5F5CBD4-6273-0078-2120-7A54DC7A49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5" y="3622674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06EBE27-7D51-AC23-13BF-D4D6BCCE1FF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51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56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0" y="1939927"/>
            <a:ext cx="12192000" cy="22820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4152898"/>
            <a:ext cx="12192000" cy="27051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id="{D6E8BABA-FA99-3BB2-7068-BDBD775CB3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03993" y="4762498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Текст 11">
            <a:extLst>
              <a:ext uri="{FF2B5EF4-FFF2-40B4-BE49-F238E27FC236}">
                <a16:creationId xmlns:a16="http://schemas.microsoft.com/office/drawing/2014/main" id="{96FBB775-04BC-F231-BDB3-74637DC53FE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75094" y="4762498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686049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686049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C576364-99E8-F272-B63B-FCFE42A20C94}"/>
              </a:ext>
            </a:extLst>
          </p:cNvPr>
          <p:cNvSpPr/>
          <p:nvPr userDrawn="1"/>
        </p:nvSpPr>
        <p:spPr>
          <a:xfrm>
            <a:off x="0" y="0"/>
            <a:ext cx="12192000" cy="20605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912B02F-13FA-F998-0CA7-D3E3F4E077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A44E5C5B-758A-C289-479F-7729FC8255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03993" y="60960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Текст 11">
            <a:extLst>
              <a:ext uri="{FF2B5EF4-FFF2-40B4-BE49-F238E27FC236}">
                <a16:creationId xmlns:a16="http://schemas.microsoft.com/office/drawing/2014/main" id="{4E3A475C-4401-0792-CFC9-14D0AFCF59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75094" y="60960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791156B-9954-124D-19DF-1A2E71F6A41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456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0FB2766-0827-7C49-32EF-2AF256A4C16C}"/>
              </a:ext>
            </a:extLst>
          </p:cNvPr>
          <p:cNvSpPr/>
          <p:nvPr userDrawn="1"/>
        </p:nvSpPr>
        <p:spPr>
          <a:xfrm>
            <a:off x="0" y="2060575"/>
            <a:ext cx="12192000" cy="47974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407B75B-603E-D059-D0A2-1858890E4365}"/>
              </a:ext>
            </a:extLst>
          </p:cNvPr>
          <p:cNvSpPr/>
          <p:nvPr userDrawn="1"/>
        </p:nvSpPr>
        <p:spPr>
          <a:xfrm>
            <a:off x="6096000" y="1965159"/>
            <a:ext cx="6096000" cy="189775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B416AFBA-23C2-A9EC-BDEB-CB1B5DE950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3993" y="250052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C6352AF7-5696-360A-4B99-2E876D27B7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75094" y="250052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85B07D6-8D31-707F-B17B-1245AAF64802}"/>
              </a:ext>
            </a:extLst>
          </p:cNvPr>
          <p:cNvSpPr/>
          <p:nvPr userDrawn="1"/>
        </p:nvSpPr>
        <p:spPr>
          <a:xfrm>
            <a:off x="0" y="2060575"/>
            <a:ext cx="6096000" cy="1800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9697E441-CD4A-251B-7B1B-0B7399BF340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007993" y="2504571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11">
            <a:extLst>
              <a:ext uri="{FF2B5EF4-FFF2-40B4-BE49-F238E27FC236}">
                <a16:creationId xmlns:a16="http://schemas.microsoft.com/office/drawing/2014/main" id="{45CA0F0B-C397-ACE2-22F7-78A006DE4A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9094" y="2504571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FC0A069F-0CC6-C0A8-BFC2-37B8836493A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103994" y="431662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11">
            <a:extLst>
              <a:ext uri="{FF2B5EF4-FFF2-40B4-BE49-F238E27FC236}">
                <a16:creationId xmlns:a16="http://schemas.microsoft.com/office/drawing/2014/main" id="{395064EF-F4C8-872D-65B2-0B1781A0556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75095" y="431662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EA40C78-6876-73E3-5DF3-812F1A9EC049}"/>
              </a:ext>
            </a:extLst>
          </p:cNvPr>
          <p:cNvSpPr/>
          <p:nvPr userDrawn="1"/>
        </p:nvSpPr>
        <p:spPr>
          <a:xfrm>
            <a:off x="1" y="3860800"/>
            <a:ext cx="6096000" cy="18002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Текст 20">
            <a:extLst>
              <a:ext uri="{FF2B5EF4-FFF2-40B4-BE49-F238E27FC236}">
                <a16:creationId xmlns:a16="http://schemas.microsoft.com/office/drawing/2014/main" id="{3033BC70-DB32-5B54-E81A-EBACCDD4F03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07994" y="4320670"/>
            <a:ext cx="2716531" cy="962357"/>
          </a:xfrm>
        </p:spPr>
        <p:txBody>
          <a:bodyPr lIns="0" tIns="0" rIns="0" bIns="0" anchor="ctr" anchorCtr="0">
            <a:norm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Текст 11">
            <a:extLst>
              <a:ext uri="{FF2B5EF4-FFF2-40B4-BE49-F238E27FC236}">
                <a16:creationId xmlns:a16="http://schemas.microsoft.com/office/drawing/2014/main" id="{289D3B7D-6763-ADF3-722F-CC8714CCD25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9095" y="4320670"/>
            <a:ext cx="2628899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00%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B3A7A87-5307-3D2B-83BF-73852ABE5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844800"/>
          </a:xfrm>
          <a:prstGeom prst="rect">
            <a:avLst/>
          </a:prstGeom>
        </p:spPr>
      </p:pic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33" name="Текст 20">
            <a:extLst>
              <a:ext uri="{FF2B5EF4-FFF2-40B4-BE49-F238E27FC236}">
                <a16:creationId xmlns:a16="http://schemas.microsoft.com/office/drawing/2014/main" id="{FE36CCFC-739C-D50A-240B-B1B8C73898E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7475" y="368300"/>
            <a:ext cx="5353050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07E3220-34D4-68A7-E407-CEF46987E8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854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357E457C-71DD-7042-C6CE-EC6B1844A793}"/>
              </a:ext>
            </a:extLst>
          </p:cNvPr>
          <p:cNvSpPr/>
          <p:nvPr userDrawn="1"/>
        </p:nvSpPr>
        <p:spPr>
          <a:xfrm>
            <a:off x="2425148" y="2075113"/>
            <a:ext cx="4030964" cy="403096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DABDD047-0D0E-9761-4546-39E1000A80F3}"/>
              </a:ext>
            </a:extLst>
          </p:cNvPr>
          <p:cNvSpPr/>
          <p:nvPr userDrawn="1"/>
        </p:nvSpPr>
        <p:spPr>
          <a:xfrm>
            <a:off x="371475" y="3177347"/>
            <a:ext cx="1775790" cy="17757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34534C0B-5558-4703-5BFB-6E1D18C2BC29}"/>
              </a:ext>
            </a:extLst>
          </p:cNvPr>
          <p:cNvSpPr/>
          <p:nvPr userDrawn="1"/>
        </p:nvSpPr>
        <p:spPr>
          <a:xfrm>
            <a:off x="8600500" y="2084915"/>
            <a:ext cx="3220025" cy="32200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152B8DA-4B6D-CF12-60A5-ED844CB44D8A}"/>
              </a:ext>
            </a:extLst>
          </p:cNvPr>
          <p:cNvSpPr/>
          <p:nvPr userDrawn="1"/>
        </p:nvSpPr>
        <p:spPr>
          <a:xfrm>
            <a:off x="7630826" y="2087079"/>
            <a:ext cx="1368425" cy="13684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11">
            <a:extLst>
              <a:ext uri="{FF2B5EF4-FFF2-40B4-BE49-F238E27FC236}">
                <a16:creationId xmlns:a16="http://schemas.microsoft.com/office/drawing/2014/main" id="{B267C57B-8BFC-3631-FE9C-1433222D4F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425147" y="3083971"/>
            <a:ext cx="4030964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0" name="Текст 11">
            <a:extLst>
              <a:ext uri="{FF2B5EF4-FFF2-40B4-BE49-F238E27FC236}">
                <a16:creationId xmlns:a16="http://schemas.microsoft.com/office/drawing/2014/main" id="{C6D923BF-C1BB-DF2E-E011-62AD7C4F89B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441759"/>
            <a:ext cx="1775790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BC8254EA-0A3F-8360-BDD2-90F45C2DCA6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00499" y="2726162"/>
            <a:ext cx="3220025" cy="962357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3" name="Текст 20">
            <a:extLst>
              <a:ext uri="{FF2B5EF4-FFF2-40B4-BE49-F238E27FC236}">
                <a16:creationId xmlns:a16="http://schemas.microsoft.com/office/drawing/2014/main" id="{B089A551-DA6F-A8C6-C5B5-64FC5A26FFE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25147" y="4068383"/>
            <a:ext cx="4030964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id="{7CCDE44C-5206-E25B-D44D-FCF221F872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600499" y="3741379"/>
            <a:ext cx="3220026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719E6A28-985E-4CF9-7886-0ACC76761B76}"/>
              </a:ext>
            </a:extLst>
          </p:cNvPr>
          <p:cNvSpPr/>
          <p:nvPr userDrawn="1"/>
        </p:nvSpPr>
        <p:spPr>
          <a:xfrm>
            <a:off x="5591236" y="2866404"/>
            <a:ext cx="2365030" cy="236503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096B40DA-09B5-D774-A86B-C645EE7B4B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591236" y="3428367"/>
            <a:ext cx="2365029" cy="626025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</a:t>
            </a:r>
            <a:endParaRPr lang="ru-RU" dirty="0"/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1F378F00-C6F3-9A4E-42E5-0636A0FC348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91236" y="4086616"/>
            <a:ext cx="2365029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4FC1ECBD-EC7E-763D-F8CD-2B17BB1B786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81320" y="4086616"/>
            <a:ext cx="1775790" cy="540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02024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BE0B190D-6176-858C-5B33-02AAA18011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6413"/>
          </a:xfr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изображением и коротким</a:t>
            </a:r>
            <a:br>
              <a:rPr lang="ru-RU" dirty="0"/>
            </a:br>
            <a:r>
              <a:rPr lang="ru-RU" dirty="0"/>
              <a:t>текстовым описанием</a:t>
            </a:r>
          </a:p>
        </p:txBody>
      </p:sp>
    </p:spTree>
    <p:extLst>
      <p:ext uri="{BB962C8B-B14F-4D97-AF65-F5344CB8AC3E}">
        <p14:creationId xmlns:p14="http://schemas.microsoft.com/office/powerpoint/2010/main" val="29530170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06E548D1-78DF-7B2D-C956-B656BAE30D95}"/>
              </a:ext>
            </a:extLst>
          </p:cNvPr>
          <p:cNvSpPr/>
          <p:nvPr userDrawn="1"/>
        </p:nvSpPr>
        <p:spPr>
          <a:xfrm>
            <a:off x="371475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Текст 11">
            <a:extLst>
              <a:ext uri="{FF2B5EF4-FFF2-40B4-BE49-F238E27FC236}">
                <a16:creationId xmlns:a16="http://schemas.microsoft.com/office/drawing/2014/main" id="{AF8540BF-BC24-130C-7182-3EA3B551146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1475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C47578E1-B3A2-2C11-DB4B-3969F1E7FF9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F2104DB3-1C57-2E76-FC63-B5EBEBCAA769}"/>
              </a:ext>
            </a:extLst>
          </p:cNvPr>
          <p:cNvSpPr/>
          <p:nvPr userDrawn="1"/>
        </p:nvSpPr>
        <p:spPr>
          <a:xfrm>
            <a:off x="3254842" y="2470509"/>
            <a:ext cx="2803855" cy="280385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Текст 11">
            <a:extLst>
              <a:ext uri="{FF2B5EF4-FFF2-40B4-BE49-F238E27FC236}">
                <a16:creationId xmlns:a16="http://schemas.microsoft.com/office/drawing/2014/main" id="{521B9ACB-7CF6-D4EE-9278-88099073283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254842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id="{F2C11E87-B9EB-6F62-4002-94E18D73F42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254843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02F75F59-5F54-8A76-5644-BFC9FDAEF1EF}"/>
              </a:ext>
            </a:extLst>
          </p:cNvPr>
          <p:cNvSpPr/>
          <p:nvPr userDrawn="1"/>
        </p:nvSpPr>
        <p:spPr>
          <a:xfrm>
            <a:off x="6138209" y="2470509"/>
            <a:ext cx="2803855" cy="28038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1">
            <a:extLst>
              <a:ext uri="{FF2B5EF4-FFF2-40B4-BE49-F238E27FC236}">
                <a16:creationId xmlns:a16="http://schemas.microsoft.com/office/drawing/2014/main" id="{5B53E53B-EA3C-7A13-457C-15EB45DE9F6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138209" y="3061252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0" name="Текст 20">
            <a:extLst>
              <a:ext uri="{FF2B5EF4-FFF2-40B4-BE49-F238E27FC236}">
                <a16:creationId xmlns:a16="http://schemas.microsoft.com/office/drawing/2014/main" id="{60AB4AC9-6D1D-C3CC-3A8E-04548DBE3B0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138210" y="3733565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B78D502D-0134-DB3A-8EF6-28F603833317}"/>
              </a:ext>
            </a:extLst>
          </p:cNvPr>
          <p:cNvSpPr/>
          <p:nvPr userDrawn="1"/>
        </p:nvSpPr>
        <p:spPr>
          <a:xfrm>
            <a:off x="9016672" y="2483761"/>
            <a:ext cx="2803855" cy="28038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Текст 11">
            <a:extLst>
              <a:ext uri="{FF2B5EF4-FFF2-40B4-BE49-F238E27FC236}">
                <a16:creationId xmlns:a16="http://schemas.microsoft.com/office/drawing/2014/main" id="{4C4C8F13-D471-1BF8-6399-6F6D30F1B9C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016672" y="3074504"/>
            <a:ext cx="2803855" cy="530088"/>
          </a:xfrm>
        </p:spPr>
        <p:txBody>
          <a:bodyPr lIns="0" tIns="0" rIns="0" bIns="0" anchor="t" anchorCtr="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0000</a:t>
            </a:r>
            <a:endParaRPr lang="ru-RU" dirty="0"/>
          </a:p>
        </p:txBody>
      </p:sp>
      <p:sp>
        <p:nvSpPr>
          <p:cNvPr id="33" name="Текст 20">
            <a:extLst>
              <a:ext uri="{FF2B5EF4-FFF2-40B4-BE49-F238E27FC236}">
                <a16:creationId xmlns:a16="http://schemas.microsoft.com/office/drawing/2014/main" id="{BBC14FE2-BB59-69FE-E3E4-7489EFFD99D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016673" y="3746817"/>
            <a:ext cx="2803854" cy="1398575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31AE0DB4-71EF-B8A5-AD64-31B554D79A5B}"/>
              </a:ext>
            </a:extLst>
          </p:cNvPr>
          <p:cNvSpPr>
            <a:spLocks noChangeAspect="1"/>
          </p:cNvSpPr>
          <p:nvPr userDrawn="1"/>
        </p:nvSpPr>
        <p:spPr>
          <a:xfrm>
            <a:off x="3382460" y="2802987"/>
            <a:ext cx="432000" cy="43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DF9F0557-D737-9DAA-CA4E-2691C44E87BC}"/>
              </a:ext>
            </a:extLst>
          </p:cNvPr>
          <p:cNvSpPr>
            <a:spLocks noChangeAspect="1"/>
          </p:cNvSpPr>
          <p:nvPr userDrawn="1"/>
        </p:nvSpPr>
        <p:spPr>
          <a:xfrm>
            <a:off x="6275387" y="4555252"/>
            <a:ext cx="432000" cy="43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5DCAD24E-B235-D77C-4AA0-75FC9AFC0447}"/>
              </a:ext>
            </a:extLst>
          </p:cNvPr>
          <p:cNvSpPr>
            <a:spLocks noChangeAspect="1"/>
          </p:cNvSpPr>
          <p:nvPr userDrawn="1"/>
        </p:nvSpPr>
        <p:spPr>
          <a:xfrm>
            <a:off x="9052625" y="2802987"/>
            <a:ext cx="432000" cy="43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949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6" y="2060576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9FB582A0-08B4-4953-155B-2F3D3130E4EA}"/>
              </a:ext>
            </a:extLst>
          </p:cNvPr>
          <p:cNvCxnSpPr/>
          <p:nvPr userDrawn="1"/>
        </p:nvCxnSpPr>
        <p:spPr>
          <a:xfrm flipV="1">
            <a:off x="371475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Текст 20">
            <a:extLst>
              <a:ext uri="{FF2B5EF4-FFF2-40B4-BE49-F238E27FC236}">
                <a16:creationId xmlns:a16="http://schemas.microsoft.com/office/drawing/2014/main" id="{7DFA2DC9-E2D6-73CE-561B-F58CD5D338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7" y="2076449"/>
            <a:ext cx="5545138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в две строки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A774AEF-8AC0-9378-4D78-AEC0E05E9634}"/>
              </a:ext>
            </a:extLst>
          </p:cNvPr>
          <p:cNvCxnSpPr/>
          <p:nvPr userDrawn="1"/>
        </p:nvCxnSpPr>
        <p:spPr>
          <a:xfrm flipV="1">
            <a:off x="6275386" y="2616898"/>
            <a:ext cx="0" cy="30600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иаграмма 7">
            <a:extLst>
              <a:ext uri="{FF2B5EF4-FFF2-40B4-BE49-F238E27FC236}">
                <a16:creationId xmlns:a16="http://schemas.microsoft.com/office/drawing/2014/main" id="{32A08678-B8F4-C8EF-7427-08C2908A5A8C}"/>
              </a:ext>
            </a:extLst>
          </p:cNvPr>
          <p:cNvSpPr>
            <a:spLocks noGrp="1"/>
          </p:cNvSpPr>
          <p:nvPr>
            <p:ph type="chart" sz="quarter" idx="18"/>
          </p:nvPr>
        </p:nvSpPr>
        <p:spPr>
          <a:xfrm>
            <a:off x="614855" y="2616898"/>
            <a:ext cx="5301757" cy="30441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Диаграмма 7">
            <a:extLst>
              <a:ext uri="{FF2B5EF4-FFF2-40B4-BE49-F238E27FC236}">
                <a16:creationId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616898"/>
            <a:ext cx="5301757" cy="306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720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BA774AEF-8AC0-9378-4D78-AEC0E05E9634}"/>
              </a:ext>
            </a:extLst>
          </p:cNvPr>
          <p:cNvCxnSpPr>
            <a:cxnSpLocks/>
          </p:cNvCxnSpPr>
          <p:nvPr userDrawn="1"/>
        </p:nvCxnSpPr>
        <p:spPr>
          <a:xfrm flipV="1">
            <a:off x="6275386" y="2060575"/>
            <a:ext cx="0" cy="361632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иаграмма 7">
            <a:extLst>
              <a:ext uri="{FF2B5EF4-FFF2-40B4-BE49-F238E27FC236}">
                <a16:creationId xmlns:a16="http://schemas.microsoft.com/office/drawing/2014/main" id="{4A29AA41-148A-DA36-99D3-93304FCC6043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518765" y="2060575"/>
            <a:ext cx="5301757" cy="361632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id="{FA0F444C-2715-5606-617D-9DDC07DE17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3640662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11449041" cy="444086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 в две строки</a:t>
            </a:r>
          </a:p>
        </p:txBody>
      </p:sp>
      <p:sp>
        <p:nvSpPr>
          <p:cNvPr id="7" name="Таблица 6">
            <a:extLst>
              <a:ext uri="{FF2B5EF4-FFF2-40B4-BE49-F238E27FC236}">
                <a16:creationId xmlns:a16="http://schemas.microsoft.com/office/drawing/2014/main" id="{82A4CC68-DFAE-57D7-AB5A-0F51CAB3DEF5}"/>
              </a:ext>
            </a:extLst>
          </p:cNvPr>
          <p:cNvSpPr>
            <a:spLocks noGrp="1"/>
          </p:cNvSpPr>
          <p:nvPr>
            <p:ph type="tbl" sz="quarter" idx="20"/>
          </p:nvPr>
        </p:nvSpPr>
        <p:spPr>
          <a:xfrm>
            <a:off x="371475" y="2520536"/>
            <a:ext cx="11449041" cy="315636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0" name="Текст 20">
            <a:extLst>
              <a:ext uri="{FF2B5EF4-FFF2-40B4-BE49-F238E27FC236}">
                <a16:creationId xmlns:a16="http://schemas.microsoft.com/office/drawing/2014/main" id="{EB58BC82-C7CE-84C2-E586-F811EDA1083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2699500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8BA82BB5-099D-86A4-5F58-6DBD69568F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71475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5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44044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:a16="http://schemas.microsoft.com/office/drawing/2014/main" id="{B60B16A3-D20C-CFEA-3C87-1E595FD3F1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4866" y="2060576"/>
            <a:ext cx="5545139" cy="54073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Заголовок</a:t>
            </a:r>
            <a:br>
              <a:rPr lang="ru-RU" dirty="0"/>
            </a:br>
            <a:r>
              <a:rPr lang="ru-RU" dirty="0"/>
              <a:t>четвертого уровня</a:t>
            </a:r>
          </a:p>
        </p:txBody>
      </p:sp>
      <p:sp>
        <p:nvSpPr>
          <p:cNvPr id="12" name="Рисунок 7">
            <a:extLst>
              <a:ext uri="{FF2B5EF4-FFF2-40B4-BE49-F238E27FC236}">
                <a16:creationId xmlns:a16="http://schemas.microsoft.com/office/drawing/2014/main" id="{49668F3B-26E7-74D7-4FE6-2C05BA41215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304866" y="2853559"/>
            <a:ext cx="2743091" cy="274319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20">
            <a:extLst>
              <a:ext uri="{FF2B5EF4-FFF2-40B4-BE49-F238E27FC236}">
                <a16:creationId xmlns:a16="http://schemas.microsoft.com/office/drawing/2014/main" id="{51E1FB08-9FA3-B091-8AC7-705C5FA1EDA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77435" y="2853560"/>
            <a:ext cx="2772570" cy="2743198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3518086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9" name="Текст 20">
            <a:extLst>
              <a:ext uri="{FF2B5EF4-FFF2-40B4-BE49-F238E27FC236}">
                <a16:creationId xmlns:a16="http://schemas.microsoft.com/office/drawing/2014/main" id="{2ADE5947-2823-272B-DD58-F494BB5843D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1474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6" name="Рисунок 7">
            <a:extLst>
              <a:ext uri="{FF2B5EF4-FFF2-40B4-BE49-F238E27FC236}">
                <a16:creationId xmlns:a16="http://schemas.microsoft.com/office/drawing/2014/main" id="{313B2A55-A2AD-5FF5-49A9-4AF48EFD37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38944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7" name="Текст 20">
            <a:extLst>
              <a:ext uri="{FF2B5EF4-FFF2-40B4-BE49-F238E27FC236}">
                <a16:creationId xmlns:a16="http://schemas.microsoft.com/office/drawing/2014/main" id="{8DFB1349-94E1-3B50-80F3-184F350C697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89447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Рисунок 7">
            <a:extLst>
              <a:ext uri="{FF2B5EF4-FFF2-40B4-BE49-F238E27FC236}">
                <a16:creationId xmlns:a16="http://schemas.microsoft.com/office/drawing/2014/main" id="{BF54A3C4-030C-6F32-5266-F52FA078C4D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407422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id="{07BA1AEF-3A2B-2123-FC52-1334332D34E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07420" y="4457700"/>
            <a:ext cx="3400425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413334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Текст 20">
            <a:extLst>
              <a:ext uri="{FF2B5EF4-FFF2-40B4-BE49-F238E27FC236}">
                <a16:creationId xmlns:a16="http://schemas.microsoft.com/office/drawing/2014/main" id="{845CD7D9-F32D-0284-2B38-87CAE76355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113D5287-0538-DEF9-542D-DBDCBCE27A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7147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" name="Рисунок 7">
            <a:extLst>
              <a:ext uri="{FF2B5EF4-FFF2-40B4-BE49-F238E27FC236}">
                <a16:creationId xmlns:a16="http://schemas.microsoft.com/office/drawing/2014/main" id="{884A6CCE-5246-5B06-5584-EF05574AC2A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24616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20">
            <a:extLst>
              <a:ext uri="{FF2B5EF4-FFF2-40B4-BE49-F238E27FC236}">
                <a16:creationId xmlns:a16="http://schemas.microsoft.com/office/drawing/2014/main" id="{F1899AAC-3CA7-F47C-1BEB-6AF94CB6E2B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324613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1475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Рисунок 7">
            <a:extLst>
              <a:ext uri="{FF2B5EF4-FFF2-40B4-BE49-F238E27FC236}">
                <a16:creationId xmlns:a16="http://schemas.microsoft.com/office/drawing/2014/main" id="{6ED802DC-77F5-9362-EEA0-0C70D925C0C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7538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Рисунок 7">
            <a:extLst>
              <a:ext uri="{FF2B5EF4-FFF2-40B4-BE49-F238E27FC236}">
                <a16:creationId xmlns:a16="http://schemas.microsoft.com/office/drawing/2014/main" id="{59EFAC8D-9AFC-5D07-5F11-8E28EB470C27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228529" y="2060575"/>
            <a:ext cx="2239874" cy="223996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20" name="Текст 20">
            <a:extLst>
              <a:ext uri="{FF2B5EF4-FFF2-40B4-BE49-F238E27FC236}">
                <a16:creationId xmlns:a16="http://schemas.microsoft.com/office/drawing/2014/main" id="{5173463A-42AC-1939-B5B3-11F85C4BEF4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228526" y="4457700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A208CED3-A813-199C-3B50-F3D26C5F5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75388" y="4457699"/>
            <a:ext cx="2592000" cy="1203325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35975499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11290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1"/>
            <a:ext cx="5545138" cy="1676400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20">
            <a:extLst>
              <a:ext uri="{FF2B5EF4-FFF2-40B4-BE49-F238E27FC236}">
                <a16:creationId xmlns:a16="http://schemas.microsoft.com/office/drawing/2014/main" id="{D8140356-5F21-6E9F-FD5D-FFEA768209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11290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id="{05631676-0164-F2AC-4263-C054BC6B0C6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827659" y="2060575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20">
            <a:extLst>
              <a:ext uri="{FF2B5EF4-FFF2-40B4-BE49-F238E27FC236}">
                <a16:creationId xmlns:a16="http://schemas.microsoft.com/office/drawing/2014/main" id="{297A5F6E-F9CF-7630-4442-655E522BF5E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27659" y="4121150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:a16="http://schemas.microsoft.com/office/drawing/2014/main" id="{1DF72A79-0E0F-B9D0-9932-F382C88DAF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791646" y="2074862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Текст 20">
            <a:extLst>
              <a:ext uri="{FF2B5EF4-FFF2-40B4-BE49-F238E27FC236}">
                <a16:creationId xmlns:a16="http://schemas.microsoft.com/office/drawing/2014/main" id="{C213410B-FF18-8F0B-7206-6979272558C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791646" y="4135437"/>
            <a:ext cx="2003485" cy="153987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AEB16363-6481-F4C5-C563-49B35DE99C03}"/>
              </a:ext>
            </a:extLst>
          </p:cNvPr>
          <p:cNvSpPr/>
          <p:nvPr userDrawn="1"/>
        </p:nvSpPr>
        <p:spPr>
          <a:xfrm>
            <a:off x="371475" y="4121150"/>
            <a:ext cx="1539814" cy="153981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29DE9D32-8E10-9E37-5A56-0053B70DC5FC}"/>
              </a:ext>
            </a:extLst>
          </p:cNvPr>
          <p:cNvSpPr/>
          <p:nvPr userDrawn="1"/>
        </p:nvSpPr>
        <p:spPr>
          <a:xfrm>
            <a:off x="4264024" y="2074923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FE710DB4-A229-94A2-6718-E71979CC0E07}"/>
              </a:ext>
            </a:extLst>
          </p:cNvPr>
          <p:cNvSpPr/>
          <p:nvPr userDrawn="1"/>
        </p:nvSpPr>
        <p:spPr>
          <a:xfrm>
            <a:off x="4264024" y="4135498"/>
            <a:ext cx="1539814" cy="153981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585A8B71-368B-7B80-67A9-E12687C17A66}"/>
              </a:ext>
            </a:extLst>
          </p:cNvPr>
          <p:cNvSpPr/>
          <p:nvPr userDrawn="1"/>
        </p:nvSpPr>
        <p:spPr>
          <a:xfrm>
            <a:off x="8251832" y="2074923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0229FB2-0707-0A35-9B4D-47C6B311DFEB}"/>
              </a:ext>
            </a:extLst>
          </p:cNvPr>
          <p:cNvSpPr/>
          <p:nvPr userDrawn="1"/>
        </p:nvSpPr>
        <p:spPr>
          <a:xfrm>
            <a:off x="8251832" y="4135498"/>
            <a:ext cx="1539814" cy="153981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3926F0D-67B1-B40D-FAFF-D60E89839D17}"/>
              </a:ext>
            </a:extLst>
          </p:cNvPr>
          <p:cNvSpPr>
            <a:spLocks noGrp="1" noChangeAspect="1"/>
          </p:cNvSpPr>
          <p:nvPr>
            <p:ph type="pic" sz="quarter" idx="31"/>
          </p:nvPr>
        </p:nvSpPr>
        <p:spPr>
          <a:xfrm>
            <a:off x="8132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4" name="Рисунок 2">
            <a:extLst>
              <a:ext uri="{FF2B5EF4-FFF2-40B4-BE49-F238E27FC236}">
                <a16:creationId xmlns:a16="http://schemas.microsoft.com/office/drawing/2014/main" id="{F01AB43A-B2FF-2B22-280B-BDB8411F5A7A}"/>
              </a:ext>
            </a:extLst>
          </p:cNvPr>
          <p:cNvSpPr>
            <a:spLocks noGrp="1" noChangeAspect="1"/>
          </p:cNvSpPr>
          <p:nvPr>
            <p:ph type="pic" sz="quarter" idx="32"/>
          </p:nvPr>
        </p:nvSpPr>
        <p:spPr>
          <a:xfrm>
            <a:off x="4709931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6" name="Рисунок 2">
            <a:extLst>
              <a:ext uri="{FF2B5EF4-FFF2-40B4-BE49-F238E27FC236}">
                <a16:creationId xmlns:a16="http://schemas.microsoft.com/office/drawing/2014/main" id="{74F61A39-D942-2EB3-9D36-3E402E192A24}"/>
              </a:ext>
            </a:extLst>
          </p:cNvPr>
          <p:cNvSpPr>
            <a:spLocks noGrp="1" noChangeAspect="1"/>
          </p:cNvSpPr>
          <p:nvPr>
            <p:ph type="pic" sz="quarter" idx="33"/>
          </p:nvPr>
        </p:nvSpPr>
        <p:spPr>
          <a:xfrm>
            <a:off x="8697739" y="250648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7" name="Рисунок 2">
            <a:extLst>
              <a:ext uri="{FF2B5EF4-FFF2-40B4-BE49-F238E27FC236}">
                <a16:creationId xmlns:a16="http://schemas.microsoft.com/office/drawing/2014/main" id="{9BF9D0A2-E588-82B1-526F-95C56ABBA34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8132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6270F62D-4847-9E62-9EAF-86ED3CE73FD4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4709931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  <p:sp>
        <p:nvSpPr>
          <p:cNvPr id="9" name="Рисунок 2">
            <a:extLst>
              <a:ext uri="{FF2B5EF4-FFF2-40B4-BE49-F238E27FC236}">
                <a16:creationId xmlns:a16="http://schemas.microsoft.com/office/drawing/2014/main" id="{89438154-BB17-377B-B416-09C332E18198}"/>
              </a:ext>
            </a:extLst>
          </p:cNvPr>
          <p:cNvSpPr>
            <a:spLocks noGrp="1" noChangeAspect="1"/>
          </p:cNvSpPr>
          <p:nvPr>
            <p:ph type="pic" sz="quarter" idx="36"/>
          </p:nvPr>
        </p:nvSpPr>
        <p:spPr>
          <a:xfrm>
            <a:off x="8697739" y="4582932"/>
            <a:ext cx="648000" cy="648000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168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4" name="Текст 20">
            <a:extLst>
              <a:ext uri="{FF2B5EF4-FFF2-40B4-BE49-F238E27FC236}">
                <a16:creationId xmlns:a16="http://schemas.microsoft.com/office/drawing/2014/main" id="{6CA27622-D6FB-89CC-B82C-492E2599621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152519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6F0B4AA7-5AF8-E137-A99A-6997BBBC0D51}"/>
              </a:ext>
            </a:extLst>
          </p:cNvPr>
          <p:cNvSpPr/>
          <p:nvPr userDrawn="1"/>
        </p:nvSpPr>
        <p:spPr>
          <a:xfrm>
            <a:off x="371474" y="389763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59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1" name="Текст 20">
            <a:extLst>
              <a:ext uri="{FF2B5EF4-FFF2-40B4-BE49-F238E27FC236}">
                <a16:creationId xmlns:a16="http://schemas.microsoft.com/office/drawing/2014/main" id="{E21EF764-04C1-EB2F-7008-7C6BAED5765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58271" y="3899114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EE2D227B-00E0-9DE6-A105-C5858538D95E}"/>
              </a:ext>
            </a:extLst>
          </p:cNvPr>
          <p:cNvSpPr/>
          <p:nvPr userDrawn="1"/>
        </p:nvSpPr>
        <p:spPr>
          <a:xfrm>
            <a:off x="8277226" y="389911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5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19" name="Текст 20">
            <a:extLst>
              <a:ext uri="{FF2B5EF4-FFF2-40B4-BE49-F238E27FC236}">
                <a16:creationId xmlns:a16="http://schemas.microsoft.com/office/drawing/2014/main" id="{B51102E3-EDB6-71A0-6F56-01E7A210FAB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05394" y="3897630"/>
            <a:ext cx="2762256" cy="1464945"/>
          </a:xfrm>
        </p:spPr>
        <p:txBody>
          <a:bodyPr lIns="180000" tIns="0" rIns="0" bIns="0" anchor="t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D9C717A7-CF29-B57C-3A02-36333D7FFEE3}"/>
              </a:ext>
            </a:extLst>
          </p:cNvPr>
          <p:cNvSpPr/>
          <p:nvPr userDrawn="1"/>
        </p:nvSpPr>
        <p:spPr>
          <a:xfrm>
            <a:off x="4324349" y="389763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13696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Текст 20">
            <a:extLst>
              <a:ext uri="{FF2B5EF4-FFF2-40B4-BE49-F238E27FC236}">
                <a16:creationId xmlns:a16="http://schemas.microsoft.com/office/drawing/2014/main" id="{EBC32CF6-DFEB-0FD5-5084-941BBB9BD1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52520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25ACD9EF-AF46-B618-DCDC-8583E06DF9CA}"/>
              </a:ext>
            </a:extLst>
          </p:cNvPr>
          <p:cNvSpPr/>
          <p:nvPr userDrawn="1"/>
        </p:nvSpPr>
        <p:spPr>
          <a:xfrm>
            <a:off x="371475" y="2060575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</a:t>
            </a:r>
          </a:p>
        </p:txBody>
      </p:sp>
      <p:sp>
        <p:nvSpPr>
          <p:cNvPr id="8" name="Текст 20">
            <a:extLst>
              <a:ext uri="{FF2B5EF4-FFF2-40B4-BE49-F238E27FC236}">
                <a16:creationId xmlns:a16="http://schemas.microsoft.com/office/drawing/2014/main" id="{CAEA39DF-AD7A-B200-8D18-7A6600F5576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58272" y="2062060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CEFEC94E-D925-879D-E7D3-8193353429B1}"/>
              </a:ext>
            </a:extLst>
          </p:cNvPr>
          <p:cNvSpPr/>
          <p:nvPr userDrawn="1"/>
        </p:nvSpPr>
        <p:spPr>
          <a:xfrm>
            <a:off x="8277227" y="2062059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3</a:t>
            </a:r>
          </a:p>
        </p:txBody>
      </p:sp>
      <p:sp>
        <p:nvSpPr>
          <p:cNvPr id="15" name="Текст 20">
            <a:extLst>
              <a:ext uri="{FF2B5EF4-FFF2-40B4-BE49-F238E27FC236}">
                <a16:creationId xmlns:a16="http://schemas.microsoft.com/office/drawing/2014/main" id="{7CA89028-3B13-4FF7-1682-4F7EF57F3C6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105395" y="2060576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64882645-4EC8-D3D5-8C03-4F0A0809AD01}"/>
              </a:ext>
            </a:extLst>
          </p:cNvPr>
          <p:cNvSpPr/>
          <p:nvPr userDrawn="1"/>
        </p:nvSpPr>
        <p:spPr>
          <a:xfrm>
            <a:off x="4324350" y="2060575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</a:t>
            </a:r>
          </a:p>
        </p:txBody>
      </p:sp>
      <p:sp>
        <p:nvSpPr>
          <p:cNvPr id="2" name="Текст 20">
            <a:extLst>
              <a:ext uri="{FF2B5EF4-FFF2-40B4-BE49-F238E27FC236}">
                <a16:creationId xmlns:a16="http://schemas.microsoft.com/office/drawing/2014/main" id="{DE70355E-7A13-0631-566A-801ADB4B1BF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52520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89EB5568-6D93-EB6F-9680-0D10426BD4F0}"/>
              </a:ext>
            </a:extLst>
          </p:cNvPr>
          <p:cNvSpPr/>
          <p:nvPr userDrawn="1"/>
        </p:nvSpPr>
        <p:spPr>
          <a:xfrm>
            <a:off x="371475" y="4879980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7</a:t>
            </a:r>
          </a:p>
        </p:txBody>
      </p:sp>
      <p:sp>
        <p:nvSpPr>
          <p:cNvPr id="6" name="Текст 20">
            <a:extLst>
              <a:ext uri="{FF2B5EF4-FFF2-40B4-BE49-F238E27FC236}">
                <a16:creationId xmlns:a16="http://schemas.microsoft.com/office/drawing/2014/main" id="{4943E5A8-92C3-837D-13A8-24C7B80B0DDA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058272" y="4881465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356A036-4452-2A7B-CDFB-6CECC39E7DD9}"/>
              </a:ext>
            </a:extLst>
          </p:cNvPr>
          <p:cNvSpPr/>
          <p:nvPr userDrawn="1"/>
        </p:nvSpPr>
        <p:spPr>
          <a:xfrm>
            <a:off x="8277227" y="4881464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9</a:t>
            </a:r>
          </a:p>
        </p:txBody>
      </p:sp>
      <p:sp>
        <p:nvSpPr>
          <p:cNvPr id="12" name="Текст 20">
            <a:extLst>
              <a:ext uri="{FF2B5EF4-FFF2-40B4-BE49-F238E27FC236}">
                <a16:creationId xmlns:a16="http://schemas.microsoft.com/office/drawing/2014/main" id="{3EB217B7-DCD8-C407-7E60-581F967A67F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05395" y="4879981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0667EA2E-6F86-5339-0EA7-E64CCD118776}"/>
              </a:ext>
            </a:extLst>
          </p:cNvPr>
          <p:cNvSpPr/>
          <p:nvPr userDrawn="1"/>
        </p:nvSpPr>
        <p:spPr>
          <a:xfrm>
            <a:off x="4324350" y="4879980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8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1AE97594-0C6A-659C-6E0A-090BB2D4736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52520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1C1851E8-C3CB-26EC-DCBB-3B70A188D0F1}"/>
              </a:ext>
            </a:extLst>
          </p:cNvPr>
          <p:cNvSpPr/>
          <p:nvPr userDrawn="1"/>
        </p:nvSpPr>
        <p:spPr>
          <a:xfrm>
            <a:off x="371475" y="3468793"/>
            <a:ext cx="781044" cy="78104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4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AA5B3F30-1AC1-3924-E4C2-463890D5C36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058272" y="3470278"/>
            <a:ext cx="2762256" cy="779560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DAA5AF18-5939-4751-982C-8D80957BE0CD}"/>
              </a:ext>
            </a:extLst>
          </p:cNvPr>
          <p:cNvSpPr/>
          <p:nvPr userDrawn="1"/>
        </p:nvSpPr>
        <p:spPr>
          <a:xfrm>
            <a:off x="8277227" y="3470277"/>
            <a:ext cx="781044" cy="78104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6</a:t>
            </a:r>
          </a:p>
        </p:txBody>
      </p:sp>
      <p:sp>
        <p:nvSpPr>
          <p:cNvPr id="28" name="Текст 20">
            <a:extLst>
              <a:ext uri="{FF2B5EF4-FFF2-40B4-BE49-F238E27FC236}">
                <a16:creationId xmlns:a16="http://schemas.microsoft.com/office/drawing/2014/main" id="{597628A3-DC22-C99C-59A4-D64580C4E4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105395" y="3468794"/>
            <a:ext cx="2762256" cy="781044"/>
          </a:xfrm>
        </p:spPr>
        <p:txBody>
          <a:bodyPr lIns="180000" tIns="0" rIns="0" bIns="0" anchor="ctr" anchorCtr="0">
            <a:norm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F8B831BE-E633-73CE-3D99-5B6371AC68D0}"/>
              </a:ext>
            </a:extLst>
          </p:cNvPr>
          <p:cNvSpPr/>
          <p:nvPr userDrawn="1"/>
        </p:nvSpPr>
        <p:spPr>
          <a:xfrm>
            <a:off x="4324350" y="3468793"/>
            <a:ext cx="781044" cy="78104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865032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фотографией спикера и короткой</a:t>
            </a:r>
            <a:br>
              <a:rPr lang="ru-RU" dirty="0"/>
            </a:br>
            <a:r>
              <a:rPr lang="ru-RU" dirty="0"/>
              <a:t>информацией о нем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5C51E8A-1F19-963C-1FD1-6A8D277C338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897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76400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Текст 20">
            <a:extLst>
              <a:ext uri="{FF2B5EF4-FFF2-40B4-BE49-F238E27FC236}">
                <a16:creationId xmlns:a16="http://schemas.microsoft.com/office/drawing/2014/main" id="{6F419D7C-1273-5BB1-0E6D-DF90CE83EF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75388" y="368302"/>
            <a:ext cx="5545138" cy="16763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928435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с одним скругленным углом 15">
            <a:extLst>
              <a:ext uri="{FF2B5EF4-FFF2-40B4-BE49-F238E27FC236}">
                <a16:creationId xmlns:a16="http://schemas.microsoft.com/office/drawing/2014/main" id="{0C80A67A-43E0-AF4D-9BC8-632FC8F956E9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690907" y="1379349"/>
            <a:ext cx="1811059" cy="18112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3429000"/>
            <a:ext cx="5187953" cy="847138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4514527"/>
            <a:ext cx="2757488" cy="964800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D2FE33E-91BD-5664-8A3A-FC368D44956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5600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Титульный слайд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с одним скругленным углом 17">
            <a:extLst>
              <a:ext uri="{FF2B5EF4-FFF2-40B4-BE49-F238E27FC236}">
                <a16:creationId xmlns:a16="http://schemas.microsoft.com/office/drawing/2014/main" id="{B5DFD7C2-99AE-1B4D-9738-271D351CA0C1}"/>
              </a:ext>
            </a:extLst>
          </p:cNvPr>
          <p:cNvSpPr/>
          <p:nvPr userDrawn="1"/>
        </p:nvSpPr>
        <p:spPr>
          <a:xfrm>
            <a:off x="0" y="1177391"/>
            <a:ext cx="7000874" cy="5680609"/>
          </a:xfrm>
          <a:prstGeom prst="round1Rect">
            <a:avLst>
              <a:gd name="adj" fmla="val 141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0D4BC9B8-4437-5F4F-B5C7-022FA294B7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8448"/>
          <a:stretch/>
        </p:blipFill>
        <p:spPr>
          <a:xfrm>
            <a:off x="0" y="0"/>
            <a:ext cx="6999287" cy="1177687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3190612"/>
            <a:ext cx="6237923" cy="150421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Рисунок 10">
            <a:extLst>
              <a:ext uri="{FF2B5EF4-FFF2-40B4-BE49-F238E27FC236}">
                <a16:creationId xmlns:a16="http://schemas.microsoft.com/office/drawing/2014/main" id="{6F1F650D-1241-B7BD-0BB3-48BB4D633D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9600" y="1787857"/>
            <a:ext cx="2756848" cy="2757156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4" name="Текст 12">
            <a:extLst>
              <a:ext uri="{FF2B5EF4-FFF2-40B4-BE49-F238E27FC236}">
                <a16:creationId xmlns:a16="http://schemas.microsoft.com/office/drawing/2014/main" id="{F6769608-9738-F7B3-49E1-18057130AA7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0" name="Текст 12">
            <a:extLst>
              <a:ext uri="{FF2B5EF4-FFF2-40B4-BE49-F238E27FC236}">
                <a16:creationId xmlns:a16="http://schemas.microsoft.com/office/drawing/2014/main" id="{02F908CE-1BF1-EAB8-0B16-9E6C653232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04046" y="4583579"/>
            <a:ext cx="5187953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id="{7DF47B12-433B-7687-9DF8-726B2974E8F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29600" y="5126145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BBDD7BB-4882-8DA8-8C05-ED72D3152D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8" y="219615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13912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40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к вебинару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фотографиями спикеров и короткой</a:t>
            </a:r>
            <a:br>
              <a:rPr lang="ru-RU" dirty="0"/>
            </a:br>
            <a:r>
              <a:rPr lang="ru-RU" dirty="0"/>
              <a:t>информацией о них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75208" y="193399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A1A69D1C-192A-252E-759A-1CBEE1CD2D5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29600" y="1266422"/>
            <a:ext cx="2757488" cy="504000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Спикер</a:t>
            </a:r>
          </a:p>
        </p:txBody>
      </p:sp>
      <p:sp>
        <p:nvSpPr>
          <p:cNvPr id="15" name="Текст 12">
            <a:extLst>
              <a:ext uri="{FF2B5EF4-FFF2-40B4-BE49-F238E27FC236}">
                <a16:creationId xmlns:a16="http://schemas.microsoft.com/office/drawing/2014/main" id="{1021C041-0421-29F4-75E5-FEDCCB7C39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72092" y="196063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7" name="Текст 12">
            <a:extLst>
              <a:ext uri="{FF2B5EF4-FFF2-40B4-BE49-F238E27FC236}">
                <a16:creationId xmlns:a16="http://schemas.microsoft.com/office/drawing/2014/main" id="{706758F7-CD85-11CA-5C8D-D0A9B96183D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72091" y="2326715"/>
            <a:ext cx="3348433" cy="440428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5" name="Рисунок 10">
            <a:extLst>
              <a:ext uri="{FF2B5EF4-FFF2-40B4-BE49-F238E27FC236}">
                <a16:creationId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375208" y="3178486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6" name="Текст 12">
            <a:extLst>
              <a:ext uri="{FF2B5EF4-FFF2-40B4-BE49-F238E27FC236}">
                <a16:creationId xmlns:a16="http://schemas.microsoft.com/office/drawing/2014/main" id="{0BB8F454-48E5-6212-E8F9-815AE1B1CCD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2092" y="3205129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12" name="Текст 12">
            <a:extLst>
              <a:ext uri="{FF2B5EF4-FFF2-40B4-BE49-F238E27FC236}">
                <a16:creationId xmlns:a16="http://schemas.microsoft.com/office/drawing/2014/main" id="{ABE9A9FB-82D9-4642-4E4D-38D2493D7B9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72091" y="3563581"/>
            <a:ext cx="3348433" cy="448052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sp>
        <p:nvSpPr>
          <p:cNvPr id="18" name="Рисунок 10">
            <a:extLst>
              <a:ext uri="{FF2B5EF4-FFF2-40B4-BE49-F238E27FC236}">
                <a16:creationId xmlns:a16="http://schemas.microsoft.com/office/drawing/2014/main" id="{8AAD7461-090C-D0F6-EA6D-1159ECB6944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375208" y="4437898"/>
            <a:ext cx="8784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9" name="Текст 12">
            <a:extLst>
              <a:ext uri="{FF2B5EF4-FFF2-40B4-BE49-F238E27FC236}">
                <a16:creationId xmlns:a16="http://schemas.microsoft.com/office/drawing/2014/main" id="{8897B22B-3BB4-BB38-9E70-C4F031AB58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72092" y="4464541"/>
            <a:ext cx="3348433" cy="358452"/>
          </a:xfrm>
        </p:spPr>
        <p:txBody>
          <a:bodyPr lIns="0" tIns="0" rIns="0" bIns="0" anchor="t" anchorCtr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Андреев Александр</a:t>
            </a:r>
          </a:p>
        </p:txBody>
      </p:sp>
      <p:sp>
        <p:nvSpPr>
          <p:cNvPr id="21" name="Текст 12">
            <a:extLst>
              <a:ext uri="{FF2B5EF4-FFF2-40B4-BE49-F238E27FC236}">
                <a16:creationId xmlns:a16="http://schemas.microsoft.com/office/drawing/2014/main" id="{9A6D53DB-6FEA-1F70-2F26-0EA3682A3A0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472091" y="4863705"/>
            <a:ext cx="3348433" cy="40733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Должность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B8DA4E-F920-3968-9B46-91DE4D054A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9285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pos="46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2E4756F-D4EA-6536-4166-AD7424C615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DC20C1-F1AB-FCED-295D-244D14DB0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174" y="2285150"/>
            <a:ext cx="7004047" cy="457199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8982901-05F5-E8CF-C1EA-779D05246C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174" y="852"/>
            <a:ext cx="6999287" cy="2284445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71770" y="6127844"/>
            <a:ext cx="1345248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6237923" cy="1992573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</a:t>
            </a:r>
            <a:r>
              <a:rPr lang="en-US" dirty="0"/>
              <a:t> </a:t>
            </a:r>
            <a:r>
              <a:rPr lang="ru-RU" dirty="0"/>
              <a:t>уровня презентации</a:t>
            </a:r>
            <a:br>
              <a:rPr lang="ru-RU" dirty="0"/>
            </a:br>
            <a:r>
              <a:rPr lang="ru-RU" dirty="0"/>
              <a:t>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694238"/>
            <a:ext cx="6237605" cy="874712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32741ED9-DD0E-B192-DDE6-8853104B4F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96436" y="2378133"/>
            <a:ext cx="3599999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Рисунок 10">
            <a:extLst>
              <a:ext uri="{FF2B5EF4-FFF2-40B4-BE49-F238E27FC236}">
                <a16:creationId xmlns:a16="http://schemas.microsoft.com/office/drawing/2014/main" id="{D7638F71-2262-6CFF-C856-59FE2CF4975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796436" y="3622623"/>
            <a:ext cx="3600000" cy="874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2F9E3D-AE4D-C1C1-25D1-8197DE5EB68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984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B50A7C-9AF4-9F1E-42CF-7D90014BFFE0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C36F0D6-7602-9A86-B34C-0FCFA41D72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2286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A183C20-5F82-791A-9003-44E40A5B2E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286000"/>
            <a:ext cx="12192000" cy="4572000"/>
          </a:xfrm>
          <a:prstGeom prst="rect">
            <a:avLst/>
          </a:prstGeom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id="{5D2ECDC3-2EFC-E257-69A8-9B553DCDD47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9095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85C7149F-7770-A93E-ADA8-093899A6495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0230" y="6127845"/>
            <a:ext cx="4892675" cy="399955"/>
          </a:xfrm>
        </p:spPr>
        <p:txBody>
          <a:bodyPr lIns="0" tIns="0" rIns="0" bIns="0" anchor="b" anchorCtr="0">
            <a:noAutofit/>
          </a:bodyPr>
          <a:lstStyle>
            <a:lvl1pPr marL="0" indent="0" algn="r"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4" name="Текст 11">
            <a:extLst>
              <a:ext uri="{FF2B5EF4-FFF2-40B4-BE49-F238E27FC236}">
                <a16:creationId xmlns:a16="http://schemas.microsoft.com/office/drawing/2014/main" id="{0B449E6B-A1CD-572B-1EDA-363AE16EDA1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2702256"/>
            <a:ext cx="11433493" cy="1443545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4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первого уровня </a:t>
            </a:r>
            <a:br>
              <a:rPr lang="ru-RU" dirty="0"/>
            </a:br>
            <a:r>
              <a:rPr lang="ru-RU" dirty="0"/>
              <a:t>презентации с </a:t>
            </a:r>
            <a:r>
              <a:rPr lang="ru-RU" dirty="0" err="1"/>
              <a:t>кобрендингом</a:t>
            </a:r>
            <a:endParaRPr lang="ru-RU" dirty="0"/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0A640579-7656-AAF4-E8B9-7F35CE83A6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413" y="4145803"/>
            <a:ext cx="11441112" cy="543763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С логотипами государственных структур</a:t>
            </a:r>
            <a:br>
              <a:rPr lang="ru-RU" dirty="0"/>
            </a:br>
            <a:r>
              <a:rPr lang="ru-RU" dirty="0"/>
              <a:t>и прочих подразделений</a:t>
            </a:r>
          </a:p>
        </p:txBody>
      </p:sp>
      <p:sp>
        <p:nvSpPr>
          <p:cNvPr id="7" name="Рисунок 10">
            <a:extLst>
              <a:ext uri="{FF2B5EF4-FFF2-40B4-BE49-F238E27FC236}">
                <a16:creationId xmlns:a16="http://schemas.microsoft.com/office/drawing/2014/main" id="{C68EAA47-7EF2-8B49-71C4-94E89F6FFA34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379097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8F0BA75E-708F-BB59-81A0-6916CA8DF0DB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3721454" y="5062790"/>
            <a:ext cx="2963260" cy="72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3B0AA54-F782-087B-407C-3203A54F58C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883" y="376183"/>
            <a:ext cx="4407017" cy="16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338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E4E90-F82C-71C8-BC71-DCB4F7513DC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43488" y="0"/>
            <a:ext cx="7148512" cy="6858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Текст 11">
            <a:extLst>
              <a:ext uri="{FF2B5EF4-FFF2-40B4-BE49-F238E27FC236}">
                <a16:creationId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944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85818CA-69F6-81B0-2594-0F869A614D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5FDCA9-63B3-407D-0D24-F593B954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67475" y="6108699"/>
            <a:ext cx="43815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B787AA-382A-DA39-9493-92E45CF1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B90169-17F9-CEE0-B2DB-24810A7C5B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6096000" cy="6858000"/>
          </a:xfrm>
          <a:prstGeom prst="rect">
            <a:avLst/>
          </a:prstGeom>
        </p:spPr>
      </p:pic>
      <p:sp>
        <p:nvSpPr>
          <p:cNvPr id="11" name="Текст 11">
            <a:extLst>
              <a:ext uri="{FF2B5EF4-FFF2-40B4-BE49-F238E27FC236}">
                <a16:creationId xmlns:a16="http://schemas.microsoft.com/office/drawing/2014/main" id="{764EDE60-FD07-497C-B263-911F77AB7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095" y="1952957"/>
            <a:ext cx="5345430" cy="124744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Заголовок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первого</a:t>
            </a:r>
            <a:r>
              <a:rPr lang="en-US" dirty="0"/>
              <a:t> </a:t>
            </a:r>
            <a:r>
              <a:rPr lang="ru-RU" dirty="0"/>
              <a:t>уровня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презентация МРГ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C5A8DE2D-B9D9-A201-DE76-02295CE121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9095" y="609600"/>
            <a:ext cx="5345430" cy="962357"/>
          </a:xfrm>
        </p:spPr>
        <p:txBody>
          <a:bodyPr lIns="0" tIns="0" rIns="0" bIns="0" anchor="t" anchorCtr="0">
            <a:noAutofit/>
          </a:bodyPr>
          <a:lstStyle>
            <a:lvl1pPr marL="0" indent="0">
              <a:buNone/>
              <a:defRPr sz="7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00</a:t>
            </a:r>
            <a:endParaRPr lang="ru-RU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0763ADB-9E06-8B6F-580C-58DF35EC20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797" y="5940688"/>
            <a:ext cx="1922084" cy="70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132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>
            <a:extLst>
              <a:ext uri="{FF2B5EF4-FFF2-40B4-BE49-F238E27FC236}">
                <a16:creationId xmlns:a16="http://schemas.microsoft.com/office/drawing/2014/main" id="{C9882324-2717-D3C0-D6AA-DB90D6F59E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8300"/>
            <a:ext cx="5545139" cy="1692275"/>
          </a:xfrm>
        </p:spPr>
        <p:txBody>
          <a:bodyPr lIns="0" tIns="0" rIns="0" bIns="0" anchor="t" anchorCtr="0">
            <a:normAutofit/>
          </a:bodyPr>
          <a:lstStyle>
            <a:lvl1pPr>
              <a:defRPr sz="2600" b="1"/>
            </a:lvl1pPr>
          </a:lstStyle>
          <a:p>
            <a:r>
              <a:rPr lang="ru-RU" dirty="0"/>
              <a:t>Заголовок третьего уровня</a:t>
            </a:r>
            <a:br>
              <a:rPr lang="ru-RU" dirty="0"/>
            </a:br>
            <a:r>
              <a:rPr lang="ru-RU" dirty="0"/>
              <a:t>для слайда с текстовой </a:t>
            </a:r>
            <a:br>
              <a:rPr lang="ru-RU" dirty="0"/>
            </a:br>
            <a:r>
              <a:rPr lang="ru-RU" dirty="0"/>
              <a:t>акциденцией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2E3E970B-8E88-84F1-7CFE-2302902953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1475" y="2060575"/>
            <a:ext cx="5545138" cy="180022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2" name="Текст 20">
            <a:extLst>
              <a:ext uri="{FF2B5EF4-FFF2-40B4-BE49-F238E27FC236}">
                <a16:creationId xmlns:a16="http://schemas.microsoft.com/office/drawing/2014/main" id="{7722F8F8-3338-4510-1498-61552E684C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860800"/>
            <a:ext cx="5545138" cy="1800225"/>
          </a:xfrm>
        </p:spPr>
        <p:txBody>
          <a:bodyPr lIns="180000" tIns="0" rIns="0" bIns="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3" name="Текст 20">
            <a:extLst>
              <a:ext uri="{FF2B5EF4-FFF2-40B4-BE49-F238E27FC236}">
                <a16:creationId xmlns:a16="http://schemas.microsoft.com/office/drawing/2014/main" id="{696A1681-89E1-D709-6729-1758942BD91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75387" y="368300"/>
            <a:ext cx="5545138" cy="16922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5" name="Текст 20">
            <a:extLst>
              <a:ext uri="{FF2B5EF4-FFF2-40B4-BE49-F238E27FC236}">
                <a16:creationId xmlns:a16="http://schemas.microsoft.com/office/drawing/2014/main" id="{AB73E1EC-DA6E-6393-DE3E-3C36CE78678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75388" y="2060576"/>
            <a:ext cx="5545138" cy="360045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4397B5D2-239B-422C-BFC2-47F02F932D4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>
            <a:extLst>
              <a:ext uri="{FF2B5EF4-FFF2-40B4-BE49-F238E27FC236}">
                <a16:creationId xmlns:a16="http://schemas.microsoft.com/office/drawing/2014/main" id="{D846367E-5428-EA80-EBAB-F31C931CF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082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34" userDrawn="1">
          <p15:clr>
            <a:srgbClr val="FBAE40"/>
          </p15:clr>
        </p15:guide>
        <p15:guide id="2" pos="7446" userDrawn="1">
          <p15:clr>
            <a:srgbClr val="FBAE40"/>
          </p15:clr>
        </p15:guide>
        <p15:guide id="3" orient="horz" pos="4088" userDrawn="1">
          <p15:clr>
            <a:srgbClr val="FBAE40"/>
          </p15:clr>
        </p15:guide>
        <p15:guide id="4" orient="horz" pos="24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25B22C-1FDF-B1DD-2614-326DB13E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EB5AA9-0483-CBAD-49D6-D045D36A9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36818B-7E23-9008-FCD0-AC9EAB8783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34175" y="6108699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BB89DA-CD83-9A0A-D1C3-D34AE8436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48975" y="6092825"/>
            <a:ext cx="971550" cy="3968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FD19639E-9A01-AE4A-AE0A-69D1C71B9D04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0BBCFCA-6850-AABB-216C-747687851E11}"/>
              </a:ext>
            </a:extLst>
          </p:cNvPr>
          <p:cNvPicPr>
            <a:picLocks noChangeAspect="1"/>
          </p:cNvPicPr>
          <p:nvPr userDrawn="1"/>
        </p:nvPicPr>
        <p:blipFill>
          <a:blip r:embed="rId34"/>
          <a:stretch>
            <a:fillRect/>
          </a:stretch>
        </p:blipFill>
        <p:spPr>
          <a:xfrm>
            <a:off x="214204" y="5941848"/>
            <a:ext cx="1922007" cy="70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771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50" r:id="rId7"/>
    <p:sldLayoutId id="2147483666" r:id="rId8"/>
    <p:sldLayoutId id="2147483649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9" r:id="rId30"/>
    <p:sldLayoutId id="2147483687" r:id="rId31"/>
    <p:sldLayoutId id="2147483688" r:id="rId3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88" userDrawn="1">
          <p15:clr>
            <a:srgbClr val="F26B43"/>
          </p15:clr>
        </p15:guide>
        <p15:guide id="2" orient="horz" pos="232" userDrawn="1">
          <p15:clr>
            <a:srgbClr val="F26B43"/>
          </p15:clr>
        </p15:guide>
        <p15:guide id="3" pos="234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3838" userDrawn="1">
          <p15:clr>
            <a:srgbClr val="F26B43"/>
          </p15:clr>
        </p15:guide>
        <p15:guide id="6" pos="6834" userDrawn="1">
          <p15:clr>
            <a:srgbClr val="F26B43"/>
          </p15:clr>
        </p15:guide>
        <p15:guide id="7" orient="horz" pos="3543" userDrawn="1">
          <p15:clr>
            <a:srgbClr val="F26B43"/>
          </p15:clr>
        </p15:guide>
        <p15:guide id="8" orient="horz" pos="1298" userDrawn="1">
          <p15:clr>
            <a:srgbClr val="F26B43"/>
          </p15:clr>
        </p15:guide>
        <p15:guide id="9" pos="3727" userDrawn="1">
          <p15:clr>
            <a:srgbClr val="F26B43"/>
          </p15:clr>
        </p15:guide>
        <p15:guide id="10" pos="395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Текст 17">
            <a:extLst>
              <a:ext uri="{FF2B5EF4-FFF2-40B4-BE49-F238E27FC236}">
                <a16:creationId xmlns:a16="http://schemas.microsoft.com/office/drawing/2014/main" id="{83ABEE15-B18D-C7A0-248A-04C50B07E5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ru-RU" sz="2800" dirty="0"/>
              <a:t>Дорожная карта по доработке государственной </a:t>
            </a:r>
            <a:r>
              <a:rPr lang="ru-RU" sz="2800" dirty="0" smtClean="0"/>
              <a:t>услуги</a:t>
            </a:r>
            <a:endParaRPr lang="ru-RU" sz="2800" dirty="0"/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171E9330-FE3F-6E5F-3BB2-FCF6A211B9E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79095" y="3698542"/>
            <a:ext cx="6237605" cy="282925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«Выдача и аннулирование охотничьего билета единого федерального образца</a:t>
            </a:r>
            <a:r>
              <a:rPr lang="ru-RU" dirty="0"/>
              <a:t>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endParaRPr lang="ru-RU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r>
              <a:rPr lang="ru-RU" sz="1200" i="1" dirty="0" smtClean="0"/>
              <a:t>Комитет по охране, использованию и воспроизводству объектов животного мира Республики Алтай</a:t>
            </a:r>
            <a:endParaRPr lang="ru-RU" sz="1200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F973B055-5779-9968-B1A7-CB6EA512617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-293" r="293" b="-4771"/>
          <a:stretch/>
        </p:blipFill>
        <p:spPr>
          <a:xfrm>
            <a:off x="7682136" y="180056"/>
            <a:ext cx="3599999" cy="874712"/>
          </a:xfr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8EEC6-30A7-4B12-D875-58F401BC8DB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 rotWithShape="1">
          <a:blip r:embed="rId3"/>
          <a:srcRect t="-9781" b="-2915"/>
          <a:stretch/>
        </p:blipFill>
        <p:spPr>
          <a:xfrm>
            <a:off x="7682136" y="1116815"/>
            <a:ext cx="3600000" cy="874712"/>
          </a:xfrm>
        </p:spPr>
      </p:pic>
      <p:sp>
        <p:nvSpPr>
          <p:cNvPr id="10" name="Текст 6">
            <a:extLst>
              <a:ext uri="{FF2B5EF4-FFF2-40B4-BE49-F238E27FC236}">
                <a16:creationId xmlns:a16="http://schemas.microsoft.com/office/drawing/2014/main" id="{A66A2C44-E962-AFC4-D714-CD1D34B524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9095" y="6127845"/>
            <a:ext cx="4892675" cy="399955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926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26919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 smtClean="0">
                <a:solidFill>
                  <a:srgbClr val="000000"/>
                </a:solidFill>
              </a:rPr>
              <a:t>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73534"/>
              </p:ext>
            </p:extLst>
          </p:nvPr>
        </p:nvGraphicFramePr>
        <p:xfrm>
          <a:off x="561975" y="1048622"/>
          <a:ext cx="10653350" cy="7640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117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Назначение заместителя руководителя, ответственного за реализацию «дорожной карты»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09.08.2023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Приказ Комитета от 09.08.2023 № 157 «О назначении ответственного лица за внедрение </a:t>
                      </a:r>
                      <a:r>
                        <a:rPr lang="ru-RU" sz="1100" kern="1000" spc="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клиентоцентричности</a:t>
                      </a: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Комитете по охране, использованию и воспроизводству объектов животного мира Республики Алтай»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структурного подразделения (структурных подразделений), ответственного за реализацию «дорожной карты»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ответственного за качество предоставления каждой государственной услуги (сервиса)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Государственный инспектор отдела контроля и надзора в области охраны, использования и  воспроизводства объектов животного мира Республики Алтай, ответственность определена должностным регламентом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структурного подразделения, ответственного за контроль качества по каждой государственной услуге (сервису)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15.01.2024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уполномоченного на досудебное рассмотрение жалоб по каждой государственной услуге (сервису)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  <a:tr h="713942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возможности выбора клиентом (заявителем) канала взаимодействия с органом власти для получения информации, уведомлений, результата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17938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Обеспечена возможность выбора заявителем способа получения информации и уведомлений, независимо от канала, используемого для подачи заявлений</a:t>
                      </a:r>
                      <a:r>
                        <a:rPr lang="ru-RU" sz="1100" b="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(по телефону, на личном приеме).</a:t>
                      </a:r>
                    </a:p>
                    <a:p>
                      <a:pPr marL="0" marR="0" lvl="0" indent="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На получение государственной услуги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  и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нформирование и консультирование  (по телефону, на личном приеме или посредствам электронной почты) осуществляется согласно приказу Минприроды России  от 29.08.2014 № 379.</a:t>
                      </a:r>
                      <a:endParaRPr lang="ru-RU" sz="1100" b="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056292"/>
                  </a:ext>
                </a:extLst>
              </a:tr>
              <a:tr h="94292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возможности обращения для предоставления государственной услуги (сервиса) на ЕПГУ без необходимости очного взаимодействия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457200"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Заявление на получение государственной услуги «Выдача и аннулирование охотничьего билета единого федерального образца» подается соискателем в электронном виде, на основании п. 5 Порядка выдачи и аннулирования охотничьего билета единого федерального образца утвержденного приказом Министерства природных ресурсов и экологии Российской Федерации от 20 января 2011 г. № 13.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55693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0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</a:t>
            </a:r>
            <a:r>
              <a:rPr lang="ru-RU" sz="900" dirty="0">
                <a:solidFill>
                  <a:srgbClr val="000000"/>
                </a:solidFill>
              </a:rPr>
              <a:t> </a:t>
            </a:r>
            <a:r>
              <a:rPr lang="ru-RU" sz="900" dirty="0" smtClean="0">
                <a:solidFill>
                  <a:srgbClr val="000000"/>
                </a:solidFill>
              </a:rPr>
              <a:t>и «Выдача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11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128818"/>
              </p:ext>
            </p:extLst>
          </p:nvPr>
        </p:nvGraphicFramePr>
        <p:xfrm>
          <a:off x="493059" y="1048622"/>
          <a:ext cx="10722267" cy="5696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0992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51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2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06628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62360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03371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4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возможности</a:t>
                      </a:r>
                      <a:r>
                        <a:rPr lang="ru-RU" sz="1100" spc="4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получения</a:t>
                      </a:r>
                      <a:r>
                        <a:rPr lang="ru-RU" sz="1100" spc="4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результата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государственной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услуги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(сервиса)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электронной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форме без необходимости очного взаимодействия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indent="2520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Реинжиниринг процессов предоставления государственных услуг (сервисов) в электронном виде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kumimoji="0" lang="ru-RU" sz="1100" b="0" i="0" u="none" strike="noStrike" kern="10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731521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 	возможности 	обращения для предоставления государственной услуги (сервиса) на </a:t>
                      </a:r>
                      <a:r>
                        <a:rPr lang="ru-RU" sz="1100" kern="1000" spc="0" baseline="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ЕПГУ</a:t>
                      </a: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без необходимости очного взаимодействия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kumimoji="0" lang="ru-RU" sz="1100" b="0" i="0" u="none" strike="noStrike" kern="10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возможности обращения для предоставления государственной услуги (сервиса) на официальном сайте органа власти без необходимости очного взаимодействия 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kumimoji="0" lang="ru-RU" sz="1100" b="0" i="0" u="none" strike="noStrike" kern="10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1967462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возможности обращения для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предоставления государственной услуги (сервиса),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всех ее административных процедур 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составляющих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посредством</a:t>
                      </a:r>
                      <a:r>
                        <a:rPr lang="ru-RU" sz="1100" spc="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общедоступного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бесплатного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мобильного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приложения обеспечивающего безопасность </a:t>
                      </a:r>
                      <a:r>
                        <a:rPr lang="ru-RU" sz="1100" spc="-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конфиденциальность данных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клиентов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(заявителей), без необходимости очного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взаимодействия 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kumimoji="0" lang="ru-RU" sz="1100" b="0" i="0" u="none" strike="noStrike" kern="10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889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056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 smtClean="0">
                <a:solidFill>
                  <a:srgbClr val="000000"/>
                </a:solidFill>
              </a:rPr>
              <a:t>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12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237967"/>
              </p:ext>
            </p:extLst>
          </p:nvPr>
        </p:nvGraphicFramePr>
        <p:xfrm>
          <a:off x="555812" y="1048622"/>
          <a:ext cx="10659513" cy="518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8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однократной идентификации </a:t>
                      </a:r>
                      <a:r>
                        <a:rPr lang="ru-RU" sz="1100" spc="-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аутентификации</a:t>
                      </a:r>
                      <a:r>
                        <a:rPr lang="ru-RU" sz="1100" spc="1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посредством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ЕСИА</a:t>
                      </a:r>
                      <a:r>
                        <a:rPr lang="ru-RU" sz="1100" spc="1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мобильном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приложении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возможности оплаты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государственной пошлины, платы (при наличии) на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ЕПГУ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официальном</a:t>
                      </a:r>
                      <a:r>
                        <a:rPr lang="ru-RU" sz="1100" spc="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сайте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органа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власти,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мобильном приложении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возможности записи на прием в орган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власти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или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ЕПГУ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официальном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сайте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органа власти, в мобильном приложении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12545" algn="l"/>
                          <a:tab pos="2323465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Реинжиниринг процессов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предоставления государственных услуг (сервисов)</a:t>
                      </a:r>
                      <a:r>
                        <a:rPr lang="ru-RU" sz="1100" spc="-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очном взаимодействия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	возможности 	обращения для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предоставления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государственной</a:t>
                      </a:r>
                      <a:r>
                        <a:rPr lang="ru-RU" sz="1100" spc="1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услуги</a:t>
                      </a:r>
                      <a:r>
                        <a:rPr lang="ru-RU" sz="1100" spc="1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(сервиса)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через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том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экстерриториальному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принципу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  <a:tr h="713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обучения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сотрудников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доведению до заявителей исчерпывающей 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достоверной информации;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технического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взаимодействия с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без необходимости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дублирования информации на бумажном носителе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05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83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 smtClean="0">
                <a:solidFill>
                  <a:srgbClr val="000000"/>
                </a:solidFill>
              </a:rPr>
              <a:t>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13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864375"/>
              </p:ext>
            </p:extLst>
          </p:nvPr>
        </p:nvGraphicFramePr>
        <p:xfrm>
          <a:off x="555812" y="1048622"/>
          <a:ext cx="10659513" cy="5155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8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возможности обращения </a:t>
                      </a:r>
                      <a:r>
                        <a:rPr lang="ru-RU" sz="1100" spc="-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предоставления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государственной</a:t>
                      </a:r>
                      <a:r>
                        <a:rPr lang="ru-RU" sz="1100" spc="1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услуги</a:t>
                      </a:r>
                      <a:r>
                        <a:rPr lang="ru-RU" sz="1100" spc="1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(сервиса) непосредственно в орган власти (его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территориальное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подразделение),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том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экстерриториальному принципу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20.11.2023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возможности предварительной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записи для посещения органа власти (его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территориального подразделения),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9995" algn="l"/>
                          <a:tab pos="2159000" algn="l"/>
                        </a:tabLs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Реинжиниринг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процессов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консультирования клиента (заявителя), предоставления технической поддержки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</a:t>
                      </a:r>
                      <a:r>
                        <a:rPr lang="ru-RU" sz="1100" spc="7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работы</a:t>
                      </a:r>
                      <a:r>
                        <a:rPr lang="ru-RU" sz="1100" spc="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консультационной</a:t>
                      </a:r>
                      <a:r>
                        <a:rPr lang="ru-RU" sz="1100" spc="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линии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(контакт-центра)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вопросам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государственных   услуг</a:t>
                      </a:r>
                      <a:r>
                        <a:rPr lang="ru-RU" sz="1100" spc="14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(сервисов),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технической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поддержки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	внедрения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роботизированных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голосовых</a:t>
                      </a:r>
                      <a:r>
                        <a:rPr lang="ru-RU" sz="1100" spc="6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помощников</a:t>
                      </a:r>
                      <a:r>
                        <a:rPr lang="ru-RU" sz="1100" spc="6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консультирования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клиентов (заявителей)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  <a:tr h="713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	порядка и требований работы консультационной линии (контакт-центра), технической поддержки, в том числе разработка баз знаний   и   скриптов,   определение   порядка   и периодичности обучения работников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05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724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 smtClean="0">
                <a:solidFill>
                  <a:srgbClr val="000000"/>
                </a:solidFill>
              </a:rPr>
              <a:t>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14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356830"/>
              </p:ext>
            </p:extLst>
          </p:nvPr>
        </p:nvGraphicFramePr>
        <p:xfrm>
          <a:off x="555812" y="1048622"/>
          <a:ext cx="10659513" cy="516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8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работы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консультационной</a:t>
                      </a:r>
                      <a:r>
                        <a:rPr lang="ru-RU" sz="1100" spc="6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линии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(контакт-центра)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непрерывном</a:t>
                      </a:r>
                      <a:r>
                        <a:rPr lang="ru-RU" sz="1100" spc="2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круглосуточном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режиме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возможностью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использования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лицами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 ограниченными возможностями здоровья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контроля среднего времени ожидания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ответа 	сотрудника консультационной линии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(контакт-центра),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технической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поддержки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клиенту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(заявителю)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9995" algn="l"/>
                          <a:tab pos="2159000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  контроля</a:t>
                      </a:r>
                      <a:r>
                        <a:rPr lang="ru-RU" sz="1100" spc="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количества   запросов   на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консультационную 	линию (в контакт-центр),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техническую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поддержку,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оставшихся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без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ответа,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количества переключений 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звонка клиента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(заявителя) между сотрудниками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консультационной линии (контакт-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центра)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 каждой государственной услуги (сервису)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возможности</a:t>
                      </a:r>
                      <a:r>
                        <a:rPr lang="ru-RU" sz="1100" spc="9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оценки</a:t>
                      </a:r>
                      <a:r>
                        <a:rPr lang="ru-RU" sz="1100" spc="9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заявителем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полученной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консультационной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линии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(контакт-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центре) консультации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инициативного уведомления клиента (заявителя) о ходе (статусе) и результате оказания государственной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услуги (сервиса) и информирования клиента (заявителя)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Продлить сроки до 10.12.2024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352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 smtClean="0">
                <a:solidFill>
                  <a:srgbClr val="000000"/>
                </a:solidFill>
              </a:rPr>
              <a:t>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15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99176"/>
              </p:ext>
            </p:extLst>
          </p:nvPr>
        </p:nvGraphicFramePr>
        <p:xfrm>
          <a:off x="555812" y="1048622"/>
          <a:ext cx="10659513" cy="565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8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4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уведомления</a:t>
                      </a:r>
                      <a:r>
                        <a:rPr lang="ru-RU" sz="1100" spc="3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клиента</a:t>
                      </a:r>
                      <a:r>
                        <a:rPr lang="ru-RU" sz="1100" spc="3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(заявителя)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приеме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spc="14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регистрации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запроса, 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подтверждении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оплаты</a:t>
                      </a:r>
                      <a:r>
                        <a:rPr lang="ru-RU" sz="1100" spc="22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услуги</a:t>
                      </a:r>
                      <a:r>
                        <a:rPr lang="ru-RU" sz="1100" spc="22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(при</a:t>
                      </a:r>
                      <a:r>
                        <a:rPr lang="ru-RU" sz="1100" spc="22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наличии),</a:t>
                      </a:r>
                      <a:r>
                        <a:rPr lang="ru-RU" sz="1100" spc="23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записи</a:t>
                      </a:r>
                      <a:r>
                        <a:rPr lang="ru-RU" sz="1100" spc="22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spc="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прием</a:t>
                      </a:r>
                      <a:r>
                        <a:rPr lang="ru-RU" sz="1100" spc="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 власти или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результате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государственной услуги (сервиса), этапе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клиентского пути, изменении статуса, предстоящих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шагах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действиях,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том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числе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ЕПГУ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официальном сайте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01.09.2023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0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5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уведомления</a:t>
                      </a:r>
                      <a:r>
                        <a:rPr lang="ru-RU" sz="1100" spc="4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клиента</a:t>
                      </a:r>
                      <a:r>
                        <a:rPr lang="ru-RU" sz="1100" spc="4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(заявителя)</a:t>
                      </a:r>
                      <a:r>
                        <a:rPr lang="ru-RU" sz="1100" spc="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течение 24 часов после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получения письма,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инициированного</a:t>
                      </a:r>
                      <a:r>
                        <a:rPr lang="ru-RU" sz="1100" spc="1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клиентом</a:t>
                      </a:r>
                      <a:r>
                        <a:rPr lang="ru-RU" sz="1100" spc="1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(заявителем),</a:t>
                      </a:r>
                      <a:r>
                        <a:rPr lang="ru-RU" sz="1100" spc="10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100" spc="1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его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получении</a:t>
                      </a:r>
                      <a:r>
                        <a:rPr lang="ru-RU" sz="1100" spc="4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spc="3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сроке</a:t>
                      </a:r>
                      <a:r>
                        <a:rPr lang="ru-RU" sz="1100" spc="3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подготовки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ответа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(решении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вопроса)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9995" algn="l"/>
                          <a:tab pos="2159000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Определение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порядка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направления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spc="2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требований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 инициативным рассылкам клиентам (заявителям)</a:t>
                      </a:r>
                      <a:r>
                        <a:rPr lang="ru-RU" sz="1100" spc="-15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требований к изложению отказов в приеме заявления, 	документов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отказов в предоставлении государственной услуги (сервиса)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Размещение информации о государственной услуге (сервисе) (порядке 	получения, необходимых документах, формах заявлений), государственной пошлине   (плате),   порядке   и особенностях   ее оплаты, актуальных нормативных правовых актах на 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ЕПГУ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официальном сайте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0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664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 smtClean="0">
                <a:solidFill>
                  <a:srgbClr val="000000"/>
                </a:solidFill>
              </a:rPr>
              <a:t>Выдача </a:t>
            </a:r>
            <a:r>
              <a:rPr lang="ru-RU" sz="900" dirty="0">
                <a:solidFill>
                  <a:srgbClr val="000000"/>
                </a:solidFill>
              </a:rPr>
              <a:t>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r>
              <a:rPr lang="ru-RU" sz="1000" dirty="0" smtClean="0"/>
              <a:t> 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16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015448"/>
              </p:ext>
            </p:extLst>
          </p:nvPr>
        </p:nvGraphicFramePr>
        <p:xfrm>
          <a:off x="555812" y="1048622"/>
          <a:ext cx="10659513" cy="5808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8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раздела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ответами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spc="15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часто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задаваемые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вопросы в рамках предоставления государственной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услуги (сервиса) на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ЕПГУ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 официальном сайте, с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обучающим контентом в мобильном приложении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01.03.2024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31.03.2024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marL="73025" algn="ctr">
                        <a:lnSpc>
                          <a:spcPts val="132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</a:t>
                      </a:r>
                      <a:r>
                        <a:rPr lang="ru-RU" sz="1100" spc="14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сбора</a:t>
                      </a:r>
                      <a:r>
                        <a:rPr lang="ru-RU" sz="1100" spc="13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обратной</a:t>
                      </a:r>
                      <a:r>
                        <a:rPr lang="ru-RU" sz="1100" spc="14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</a:t>
                      </a:r>
                      <a:r>
                        <a:rPr lang="ru-RU" sz="1100" spc="14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100" spc="14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каждой государственной услуге (сервису и в целом о взаимодействия с органом власти (функциональности</a:t>
                      </a:r>
                      <a:r>
                        <a:rPr lang="ru-RU" sz="1100" spc="-5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мобильного приложения, сайта)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31.07.2024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9995" algn="l"/>
                          <a:tab pos="2159000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</a:t>
                      </a:r>
                      <a:r>
                        <a:rPr lang="ru-RU" sz="1100" spc="8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возможности</a:t>
                      </a:r>
                      <a:r>
                        <a:rPr lang="ru-RU" sz="1100" spc="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оценки</a:t>
                      </a:r>
                      <a:r>
                        <a:rPr lang="ru-RU" sz="1100" spc="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онлайн/при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личном посещении/в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МФЦ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государственной услуги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(сервиса)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любом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этапе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ее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предоставления</a:t>
                      </a:r>
                      <a:r>
                        <a:rPr lang="ru-RU" sz="1100" spc="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spc="-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после получения результата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01.04.2024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30.04.2024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Определение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порядка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сбора   обратной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связи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каждой</a:t>
                      </a:r>
                      <a:r>
                        <a:rPr lang="ru-RU" sz="1100" spc="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точке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взаимодействия</a:t>
                      </a:r>
                      <a:r>
                        <a:rPr lang="ru-RU" sz="1100" spc="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заявителем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уведомления 	заявителя</a:t>
                      </a:r>
                      <a:r>
                        <a:rPr lang="ru-RU" sz="11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 результатах </a:t>
                      </a:r>
                      <a:r>
                        <a:rPr lang="ru-RU" sz="1100" spc="-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ее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рассмотрения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01.03.2024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30.03.2024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Данный пункт мероприятий не требуется просим исключить его из Дорожной карты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системы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управления</a:t>
                      </a:r>
                      <a:r>
                        <a:rPr lang="ru-RU" sz="1100" spc="27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изменениями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 основании полученной обратной связи</a:t>
                      </a:r>
                      <a:r>
                        <a:rPr lang="ru-RU" sz="1100" spc="-1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механизма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рассмотрения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предложений</a:t>
                      </a:r>
                      <a:r>
                        <a:rPr lang="ru-RU" sz="1100" spc="9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клиентов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(заявителей)</a:t>
                      </a:r>
                      <a:r>
                        <a:rPr lang="ru-RU" sz="1100" spc="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100" spc="22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доработке</a:t>
                      </a:r>
                      <a:r>
                        <a:rPr lang="ru-RU" sz="1100" spc="2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государственной</a:t>
                      </a:r>
                      <a:r>
                        <a:rPr lang="ru-RU" sz="1100" spc="23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услуги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(сервиса)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  <a:tr h="713942">
                <a:tc>
                  <a:txBody>
                    <a:bodyPr/>
                    <a:lstStyle/>
                    <a:p>
                      <a:pPr marL="73025" algn="l">
                        <a:lnSpc>
                          <a:spcPts val="132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порядка реализации мероприятий по реинжинирингу процесса оказания  государственной услуги (функционирования сервиса),   в   том   числе   разработки   плана   по улучшению клиентского пути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056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59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 и «</a:t>
            </a:r>
            <a:r>
              <a:rPr lang="ru-RU" sz="900" dirty="0">
                <a:solidFill>
                  <a:srgbClr val="000000"/>
                </a:solidFill>
              </a:rPr>
              <a:t>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17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884887"/>
              </p:ext>
            </p:extLst>
          </p:nvPr>
        </p:nvGraphicFramePr>
        <p:xfrm>
          <a:off x="555812" y="1048622"/>
          <a:ext cx="10659513" cy="61195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28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104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701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592746">
                <a:tc>
                  <a:txBody>
                    <a:bodyPr/>
                    <a:lstStyle/>
                    <a:p>
                      <a:pPr algn="ctr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Дорожная карта по реализации образа целевого состояния: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начала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окончания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Дата фактического исполнения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Текущее</a:t>
                      </a:r>
                      <a:r>
                        <a:rPr lang="ru-RU" sz="1200" baseline="0" dirty="0" smtClean="0"/>
                        <a:t> состояние реализации, риск невыполнения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858658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Определение порядка 	и периодичности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актуализации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клиентских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сегментов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100" spc="13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типовых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потребностей клиентов (заявителей) 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01.09.2024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85535"/>
                  </a:ext>
                </a:extLst>
              </a:tr>
              <a:tr h="430870">
                <a:tc>
                  <a:txBody>
                    <a:bodyPr/>
                    <a:lstStyle/>
                    <a:p>
                      <a:pPr marL="73025" algn="ctr">
                        <a:lnSpc>
                          <a:spcPts val="132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  <a:tabLst>
                          <a:tab pos="1436370" algn="l"/>
                          <a:tab pos="2847975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проактивного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оказания </a:t>
                      </a:r>
                    </a:p>
                    <a:p>
                      <a:pPr marL="73025" algn="ctr">
                        <a:lnSpc>
                          <a:spcPts val="132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  <a:tabLst>
                          <a:tab pos="1436370" algn="l"/>
                          <a:tab pos="2847975" algn="l"/>
                        </a:tabLs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государственной  услуги  (сервиса)  при  наличии согласия заявителя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856707"/>
                  </a:ext>
                </a:extLst>
              </a:tr>
              <a:tr h="659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29995" algn="l"/>
                          <a:tab pos="2159000" algn="l"/>
                        </a:tabLs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Исключение необходимости в получении сопутствующих услуг для получения государственной услуги (предоставления сервиса)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561469"/>
                  </a:ext>
                </a:extLst>
              </a:tr>
              <a:tr h="4233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Обеспечение возможности для заявителя замены 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(или)   внесения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недостающих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документов</a:t>
                      </a:r>
                      <a:r>
                        <a:rPr lang="ru-RU" sz="1100" spc="1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(при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выявлении</a:t>
                      </a:r>
                      <a:r>
                        <a:rPr lang="ru-RU" sz="1100" spc="17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недостатков)</a:t>
                      </a:r>
                      <a:r>
                        <a:rPr lang="ru-RU" sz="1100" spc="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100" spc="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процессе</a:t>
                      </a:r>
                      <a:r>
                        <a:rPr lang="ru-RU" sz="1100" spc="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spc="-5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рассмотрения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его заявления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4431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	возможности 	обращения для предоставления государственной услуги (сервиса),получения результата с использованием почты/курьерской   доставки   без   необходимости очного взаимодействия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264596"/>
                  </a:ext>
                </a:extLst>
              </a:tr>
              <a:tr h="713942">
                <a:tc>
                  <a:txBody>
                    <a:bodyPr/>
                    <a:lstStyle/>
                    <a:p>
                      <a:pPr marL="73025" algn="ctr">
                        <a:lnSpc>
                          <a:spcPts val="132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 внедрения  системы  автоматической классификации поступивших 	письменных запросов, заявлений, 	обращений 	клиентов (заявителей),   изложения   ответов   в   доступной, понятной и легкой форме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30.11.2024</a:t>
                      </a:r>
                      <a:endParaRPr lang="ru-RU" sz="1100" kern="1000" spc="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056292"/>
                  </a:ext>
                </a:extLst>
              </a:tr>
              <a:tr h="942920">
                <a:tc>
                  <a:txBody>
                    <a:bodyPr/>
                    <a:lstStyle/>
                    <a:p>
                      <a:pPr indent="25200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мероприятия по повторной проверки </a:t>
                      </a:r>
                      <a:r>
                        <a:rPr lang="ru-RU" sz="1100" kern="1000" spc="0" baseline="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госуслуг</a:t>
                      </a: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000" spc="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27.12.2024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kern="1000" spc="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52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0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 не наступил рисков нету</a:t>
                      </a:r>
                    </a:p>
                    <a:p>
                      <a:pPr indent="457200"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55693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122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940B7D16-BC20-38EE-7F56-07F0C1D60B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Спасибо</a:t>
            </a:r>
            <a:br>
              <a:rPr lang="ru-RU" dirty="0"/>
            </a:br>
            <a:r>
              <a:rPr lang="ru-RU" dirty="0"/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876069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</a:t>
            </a:r>
            <a:r>
              <a:rPr lang="ru-RU" sz="1000" dirty="0"/>
              <a:t>Выдача и аннулирование охотничьих билетов единого федерального образца»</a:t>
            </a:r>
            <a:br>
              <a:rPr lang="ru-RU" sz="1000" dirty="0"/>
            </a:b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62451"/>
              </p:ext>
            </p:extLst>
          </p:nvPr>
        </p:nvGraphicFramePr>
        <p:xfrm>
          <a:off x="838200" y="1266092"/>
          <a:ext cx="10688515" cy="4931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206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773630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14243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государственных услуг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«Выдача и аннулирование охотничьего билета единого федерального образца»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1160432">
                <a:tc>
                  <a:txBody>
                    <a:bodyPr/>
                    <a:lstStyle/>
                    <a:p>
                      <a:pPr algn="ctr"/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 услуг </a:t>
                      </a:r>
                      <a:endParaRPr lang="ru-RU" sz="12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</a:t>
                      </a:r>
                      <a:endParaRPr lang="ru-RU" sz="12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17183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Административный регламент</a:t>
                      </a:r>
                    </a:p>
                    <a:p>
                      <a:endParaRPr lang="ru-RU" sz="12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Министерства природных ресурсов Российской Федерации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20 января 2011 г. N 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 УТВЕРЖДЕНИИ ПОРЯДКА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ВЫДАЧИ И АННУЛИРОВАНИЯ ОХОТНИЧЬЕГО БИЛЕТА ЕДИНОГО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ФЕДЕРАЛЬНОГО ОБРАЗЦА, ФОРМЫ ОХОТНИЧЬЕГО БИЛЕТА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i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i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Комитета по охране, использованию и воспроизводству объектов животного мира Республики Алтай от 02.03.2023 года № 23 «Об утверждении Административного регламента Комитета по охране, использованию и воспроизводству объектов животного мира Республики Алтай по предоставлению государственной услуги «Выдача и аннулирование охотничьего билета единого федерального образца» </a:t>
                      </a:r>
                    </a:p>
                    <a:p>
                      <a:pPr indent="540385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33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19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«Выдача и аннулирование охотничьего билета единого федерального образца»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3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437856"/>
              </p:ext>
            </p:extLst>
          </p:nvPr>
        </p:nvGraphicFramePr>
        <p:xfrm>
          <a:off x="552449" y="376236"/>
          <a:ext cx="10952285" cy="5694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8639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5433646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109556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ТЕКУЩЕЕ СОСТОЯНИЕ ПРЕДОСТАВЛЕНИЯ</a:t>
                      </a:r>
                      <a:r>
                        <a:rPr lang="ru-RU" baseline="0" dirty="0" smtClean="0"/>
                        <a:t> ГОСУДАРСТВЕННОЙ 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ИТОГИ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САМОПРОВЕРКИ ГОСУДАРСТВЕННЫХ УСЛУГ (СЕРВИСОВ) С УЧЕТОМ МЕТОДИКИ ПРОВЕДЕНИЯ ОЦЕНКИ УРОВНЯ СООТВЕТСТВИЯ ПРИНЦИПАМ И СТАНДАРТАМ КЛИЕНТОЦЕНТРИЧНОСТИ СООБЩАЕМ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3956739">
                <a:tc>
                  <a:txBody>
                    <a:bodyPr/>
                    <a:lstStyle/>
                    <a:p>
                      <a:r>
                        <a:rPr lang="ru-RU" sz="1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4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услуга предоставляется через: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ЕПГУ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i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МФЦ</a:t>
                      </a:r>
                      <a:endParaRPr lang="ru-RU" sz="1400" i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Отсутствует порядок сбора и анализа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обратной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связи от внутренних и внешних клиентов Комитета по охране,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использованию и воспроизводству объектов животного мира Республики Алтай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451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«Выдача и аннулирование </a:t>
            </a:r>
            <a:r>
              <a:rPr lang="ru-RU" sz="1000" dirty="0" smtClean="0"/>
              <a:t>охотничьего билета единого федерального </a:t>
            </a:r>
            <a:r>
              <a:rPr lang="ru-RU" sz="1000" dirty="0"/>
              <a:t>образца</a:t>
            </a:r>
            <a:r>
              <a:rPr lang="ru-RU" sz="1000" dirty="0" smtClean="0"/>
              <a:t>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269666"/>
              </p:ext>
            </p:extLst>
          </p:nvPr>
        </p:nvGraphicFramePr>
        <p:xfrm>
          <a:off x="600075" y="654423"/>
          <a:ext cx="10152185" cy="5006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2185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</a:tblGrid>
              <a:tr h="57792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 ЦЕЛЕВОГО СОСТОЯНИЯ ПРЕДОСТАВЛЕНИЯ ГОСУДАРСТВЕННОЙ УСЛУГИ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4428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/>
                        <a:t>Государственная услуга </a:t>
                      </a:r>
                      <a:r>
                        <a:rPr lang="ru-RU" sz="1800" dirty="0" smtClean="0"/>
                        <a:t>«Выдача и аннулирование охотничьего билета единого федерального образца» предоставляется через </a:t>
                      </a:r>
                      <a:r>
                        <a:rPr lang="ru-RU" sz="1800" dirty="0" err="1" smtClean="0"/>
                        <a:t>ЕГПУ</a:t>
                      </a:r>
                      <a:r>
                        <a:rPr lang="ru-RU" sz="1800" dirty="0" smtClean="0"/>
                        <a:t> и </a:t>
                      </a:r>
                      <a:r>
                        <a:rPr lang="ru-RU" sz="1800" dirty="0" err="1" smtClean="0"/>
                        <a:t>МФЦ</a:t>
                      </a:r>
                      <a:r>
                        <a:rPr lang="ru-RU" sz="1800" dirty="0" smtClean="0"/>
                        <a:t>,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осуществляется сбор обратной связи, размещение на сайте и повышается информированность.</a:t>
                      </a:r>
                      <a:endParaRPr lang="ru-RU" sz="18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1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/>
          </a:bodyPr>
          <a:lstStyle/>
          <a:p>
            <a:r>
              <a:rPr lang="ru-RU" sz="1000" dirty="0"/>
              <a:t>Дорожная карта по доработке государственной услуги «Выдача и аннулирование </a:t>
            </a:r>
            <a:r>
              <a:rPr lang="ru-RU" sz="1000" dirty="0" smtClean="0"/>
              <a:t>охотничьего билета единого федерального образца»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420653"/>
              </p:ext>
            </p:extLst>
          </p:nvPr>
        </p:nvGraphicFramePr>
        <p:xfrm>
          <a:off x="624730" y="647360"/>
          <a:ext cx="10224245" cy="440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812">
                  <a:extLst>
                    <a:ext uri="{9D8B030D-6E8A-4147-A177-3AD203B41FA5}">
                      <a16:colId xmlns:a16="http://schemas.microsoft.com/office/drawing/2014/main" val="291478938"/>
                    </a:ext>
                  </a:extLst>
                </a:gridCol>
                <a:gridCol w="3663774">
                  <a:extLst>
                    <a:ext uri="{9D8B030D-6E8A-4147-A177-3AD203B41FA5}">
                      <a16:colId xmlns:a16="http://schemas.microsoft.com/office/drawing/2014/main" val="2649931650"/>
                    </a:ext>
                  </a:extLst>
                </a:gridCol>
                <a:gridCol w="2638248">
                  <a:extLst>
                    <a:ext uri="{9D8B030D-6E8A-4147-A177-3AD203B41FA5}">
                      <a16:colId xmlns:a16="http://schemas.microsoft.com/office/drawing/2014/main" val="797445524"/>
                    </a:ext>
                  </a:extLst>
                </a:gridCol>
                <a:gridCol w="3224411">
                  <a:extLst>
                    <a:ext uri="{9D8B030D-6E8A-4147-A177-3AD203B41FA5}">
                      <a16:colId xmlns:a16="http://schemas.microsoft.com/office/drawing/2014/main" val="2960433587"/>
                    </a:ext>
                  </a:extLst>
                </a:gridCol>
              </a:tblGrid>
              <a:tr h="835431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Метрики </a:t>
                      </a:r>
                      <a:r>
                        <a:rPr lang="ru-RU" alt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образа целевого состояния предоставления государственной услуги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Текущее значение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Плановое </a:t>
                      </a:r>
                      <a:r>
                        <a:rPr lang="ru-RU" sz="1200" dirty="0">
                          <a:effectLst/>
                        </a:rPr>
                        <a:t>значение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по результатам доработки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extLst>
                  <a:ext uri="{0D108BD9-81ED-4DB2-BD59-A6C34878D82A}">
                    <a16:rowId xmlns:a16="http://schemas.microsoft.com/office/drawing/2014/main" val="3028224279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Визиты в ведомство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2824456672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2.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документы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241714817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предоставления услуг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154202618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4.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получения обратной связи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421295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24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</a:t>
            </a:r>
            <a:r>
              <a:rPr lang="ru-RU" sz="1000" dirty="0"/>
              <a:t>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</a:t>
            </a:r>
            <a:r>
              <a:rPr lang="ru-RU" sz="1000" dirty="0" smtClean="0"/>
              <a:t>Федерации»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423510"/>
              </p:ext>
            </p:extLst>
          </p:nvPr>
        </p:nvGraphicFramePr>
        <p:xfrm>
          <a:off x="728237" y="552449"/>
          <a:ext cx="10932949" cy="6305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972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7913229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17698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государственных услуг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«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</a:t>
                      </a:r>
                      <a:r>
                        <a:rPr lang="ru-RU" dirty="0" smtClean="0"/>
                        <a:t>»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1182165">
                <a:tc>
                  <a:txBody>
                    <a:bodyPr/>
                    <a:lstStyle/>
                    <a:p>
                      <a:pPr algn="ctr"/>
                      <a:r>
                        <a:rPr lang="ru-RU" sz="12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Получатели услуг </a:t>
                      </a:r>
                      <a:endParaRPr lang="ru-RU" sz="12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</a:t>
                      </a:r>
                    </a:p>
                    <a:p>
                      <a:r>
                        <a:rPr lang="ru-RU" sz="1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 лица</a:t>
                      </a:r>
                      <a:endParaRPr lang="ru-RU" sz="1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  <a:tr h="33534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Административный регламент</a:t>
                      </a:r>
                    </a:p>
                    <a:p>
                      <a:endParaRPr lang="ru-RU" sz="12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Минприроды России от 29.08.2014 № 379 (ред. от 27.05.2021) "Об утверждении порядка оформления и выдачи разрешений на добычу охотничьих ресурсов, порядка подачи заявок и заявлений, необходимых для выдачи таких разрешений, и утверждении форм бланков разрешений на добычу копытных животных, медведей, пушных животных, птиц".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Республики Алтай от 27.09.2010 47-РЗ «Об охоте и сохранении охотничьих ресурсов Республики Алтай»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Комитета от 23.05.2023 № 103 «Об утверждении порядка жеребьевки</a:t>
                      </a:r>
                      <a:r>
                        <a:rPr lang="ru-RU" sz="12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распределению разрешений на добычу охотничьих ресурсов»</a:t>
                      </a:r>
                      <a:endParaRPr lang="ru-RU" sz="12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540385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540385" algn="just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336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241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90006"/>
            <a:ext cx="9824357" cy="362444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</a:t>
            </a:r>
            <a:r>
              <a:rPr lang="ru-RU" sz="1000" dirty="0"/>
              <a:t>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</a:t>
            </a:r>
            <a:r>
              <a:rPr lang="ru-RU" sz="1000" dirty="0" smtClean="0"/>
              <a:t>»</a:t>
            </a:r>
            <a:endParaRPr lang="ru-RU" sz="1000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67912"/>
              </p:ext>
            </p:extLst>
          </p:nvPr>
        </p:nvGraphicFramePr>
        <p:xfrm>
          <a:off x="552449" y="498684"/>
          <a:ext cx="10966616" cy="5571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25860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  <a:gridCol w="5440756">
                  <a:extLst>
                    <a:ext uri="{9D8B030D-6E8A-4147-A177-3AD203B41FA5}">
                      <a16:colId xmlns:a16="http://schemas.microsoft.com/office/drawing/2014/main" val="3178596356"/>
                    </a:ext>
                  </a:extLst>
                </a:gridCol>
              </a:tblGrid>
              <a:tr h="16835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ТЕКУЩЕЕ СОСТОЯНИЕ ПРЕДОСТАВЛЕНИЯ</a:t>
                      </a:r>
                      <a:r>
                        <a:rPr lang="ru-RU" baseline="0" dirty="0" smtClean="0"/>
                        <a:t> ГОСУДАРСТВЕННОЙ УСЛУГИ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ИТОГИ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САМОПРОВЕРКИ ГОСУДАРСТВЕННЫХ УСЛУГ (СЕРВИСОВ) С УЧЕТОМ МЕТОДИКИ ПРОВЕДЕНИЯ ОЦЕНКИ УРОВНЯ СООТВЕТСТВИЯ ПРИНЦИПАМ И СТАНДАРТАМ КЛИЕНТОЦЕНТРИЧНОСТИ СООБЩАЕМ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3834291">
                <a:tc>
                  <a:txBody>
                    <a:bodyPr/>
                    <a:lstStyle/>
                    <a:p>
                      <a:r>
                        <a:rPr lang="ru-RU" sz="1200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</a:t>
                      </a:r>
                      <a:r>
                        <a:rPr lang="ru-RU" sz="120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услуга предоставляется через: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20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 через ЕПГУ или лично, юридические лица только лично направляют в Комитет по охране, использованию и воспроизводству объектов животного мира Республики Алтай заявление.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20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Уполномоченный сотрудник проводит проверку документов, регистрирует заявление, принимает решение о выдаче или отказе.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ru-RU" sz="1200" i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соблюдении всех условий необходимых для получения разрешения выдается разрешение на 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</a:t>
                      </a:r>
                    </a:p>
                    <a:p>
                      <a:pPr marL="342900" indent="-342900">
                        <a:buAutoNum type="arabicParenR"/>
                      </a:pPr>
                      <a:endParaRPr lang="ru-RU" sz="1200" i="1" baseline="0" dirty="0" smtClean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Низкая оценка качества предоставления услуги получена в результате необходимости получения разрешения лично, в связи с чем образуются очереди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8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</a:t>
            </a:r>
            <a:r>
              <a:rPr lang="ru-RU" sz="1000" dirty="0" smtClean="0"/>
              <a:t>«</a:t>
            </a:r>
            <a:r>
              <a:rPr lang="ru-RU" sz="1000" dirty="0"/>
              <a:t>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784364"/>
              </p:ext>
            </p:extLst>
          </p:nvPr>
        </p:nvGraphicFramePr>
        <p:xfrm>
          <a:off x="600075" y="654423"/>
          <a:ext cx="10152185" cy="5006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2185">
                  <a:extLst>
                    <a:ext uri="{9D8B030D-6E8A-4147-A177-3AD203B41FA5}">
                      <a16:colId xmlns:a16="http://schemas.microsoft.com/office/drawing/2014/main" val="3138834513"/>
                    </a:ext>
                  </a:extLst>
                </a:gridCol>
              </a:tblGrid>
              <a:tr h="57792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ОПИСАНИЕ ЦЕЛЕВОГО СОСТОЯНИЯ ПРЕДОСТАВЛЕНИЯ ГОСУДАРСТВЕННОЙ УСЛУГИ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925297"/>
                  </a:ext>
                </a:extLst>
              </a:tr>
              <a:tr h="44286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baseline="0" dirty="0" smtClean="0"/>
                        <a:t>Государственная услуга </a:t>
                      </a:r>
                      <a:r>
                        <a:rPr lang="ru-RU" sz="1800" dirty="0" smtClean="0"/>
                        <a:t>««Выдача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Федерации»» предоставляется через </a:t>
                      </a:r>
                      <a:r>
                        <a:rPr lang="ru-RU" sz="1800" dirty="0" err="1" smtClean="0"/>
                        <a:t>ЕГПУ</a:t>
                      </a:r>
                      <a:r>
                        <a:rPr lang="ru-RU" sz="1800" dirty="0" smtClean="0"/>
                        <a:t> и лично,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осуществляется сбор обратной связи, обеспечена возможность выбора заявителем способа получения информации и уведомлений, независимо от канала, используемого для подачи заявлений (по телефону,</a:t>
                      </a:r>
                      <a:r>
                        <a:rPr lang="ru-RU" sz="1800" baseline="0" dirty="0" smtClean="0"/>
                        <a:t> лично, по средствам электронной почты)</a:t>
                      </a:r>
                      <a:r>
                        <a:rPr lang="ru-RU" sz="1800" dirty="0" smtClean="0"/>
                        <a:t>размещение на сайте и повышается информированность.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75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23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DFC90181-B514-E453-6B84-988ECA83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200024"/>
            <a:ext cx="10106025" cy="352425"/>
          </a:xfrm>
        </p:spPr>
        <p:txBody>
          <a:bodyPr>
            <a:normAutofit fontScale="90000"/>
          </a:bodyPr>
          <a:lstStyle/>
          <a:p>
            <a:r>
              <a:rPr lang="ru-RU" sz="1000" dirty="0"/>
              <a:t>Дорожная карта по доработке государственной услуги ««Выдача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AFCF251-AF53-EC9E-32E8-876ED93B2C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D19639E-9A01-AE4A-AE0A-69D1C71B9D04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4DFEE0F-4B7C-8B02-7AE5-168F167E5EF0}"/>
              </a:ext>
            </a:extLst>
          </p:cNvPr>
          <p:cNvCxnSpPr/>
          <p:nvPr/>
        </p:nvCxnSpPr>
        <p:spPr>
          <a:xfrm>
            <a:off x="371475" y="4437027"/>
            <a:ext cx="0" cy="1224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060932"/>
              </p:ext>
            </p:extLst>
          </p:nvPr>
        </p:nvGraphicFramePr>
        <p:xfrm>
          <a:off x="624730" y="647360"/>
          <a:ext cx="10224245" cy="4401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7812">
                  <a:extLst>
                    <a:ext uri="{9D8B030D-6E8A-4147-A177-3AD203B41FA5}">
                      <a16:colId xmlns:a16="http://schemas.microsoft.com/office/drawing/2014/main" val="291478938"/>
                    </a:ext>
                  </a:extLst>
                </a:gridCol>
                <a:gridCol w="3663774">
                  <a:extLst>
                    <a:ext uri="{9D8B030D-6E8A-4147-A177-3AD203B41FA5}">
                      <a16:colId xmlns:a16="http://schemas.microsoft.com/office/drawing/2014/main" val="2649931650"/>
                    </a:ext>
                  </a:extLst>
                </a:gridCol>
                <a:gridCol w="2638248">
                  <a:extLst>
                    <a:ext uri="{9D8B030D-6E8A-4147-A177-3AD203B41FA5}">
                      <a16:colId xmlns:a16="http://schemas.microsoft.com/office/drawing/2014/main" val="797445524"/>
                    </a:ext>
                  </a:extLst>
                </a:gridCol>
                <a:gridCol w="3224411">
                  <a:extLst>
                    <a:ext uri="{9D8B030D-6E8A-4147-A177-3AD203B41FA5}">
                      <a16:colId xmlns:a16="http://schemas.microsoft.com/office/drawing/2014/main" val="2960433587"/>
                    </a:ext>
                  </a:extLst>
                </a:gridCol>
              </a:tblGrid>
              <a:tr h="835431"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Метрики </a:t>
                      </a:r>
                      <a:r>
                        <a:rPr lang="ru-RU" alt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образа целевого состояния предоставления государственной услуги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Текущее значение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Плановое </a:t>
                      </a:r>
                      <a:r>
                        <a:rPr lang="ru-RU" sz="1200" dirty="0">
                          <a:effectLst/>
                        </a:rPr>
                        <a:t>значение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по результатам доработки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 anchor="ctr"/>
                </a:tc>
                <a:extLst>
                  <a:ext uri="{0D108BD9-81ED-4DB2-BD59-A6C34878D82A}">
                    <a16:rowId xmlns:a16="http://schemas.microsoft.com/office/drawing/2014/main" val="3028224279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Визиты в ведомство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2824456672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2.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Необходимые документы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241714817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Сроки предоставления услуг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1542026180"/>
                  </a:ext>
                </a:extLst>
              </a:tr>
              <a:tr h="891559">
                <a:tc>
                  <a:txBody>
                    <a:bodyPr/>
                    <a:lstStyle/>
                    <a:p>
                      <a:pPr marL="342900" lvl="0"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300" dirty="0" smtClean="0">
                          <a:effectLst/>
                        </a:rPr>
                        <a:t>4.</a:t>
                      </a: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Возможность получения обратной связи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3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71755"/>
                </a:tc>
                <a:extLst>
                  <a:ext uri="{0D108BD9-81ED-4DB2-BD59-A6C34878D82A}">
                    <a16:rowId xmlns:a16="http://schemas.microsoft.com/office/drawing/2014/main" val="4212959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817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льзовательские 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30B6B3"/>
      </a:accent1>
      <a:accent2>
        <a:srgbClr val="004E8B"/>
      </a:accent2>
      <a:accent3>
        <a:srgbClr val="0082A0"/>
      </a:accent3>
      <a:accent4>
        <a:srgbClr val="BEBCBC"/>
      </a:accent4>
      <a:accent5>
        <a:srgbClr val="7B7B7B"/>
      </a:accent5>
      <a:accent6>
        <a:srgbClr val="FEC79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3099</TotalTime>
  <Words>2802</Words>
  <Application>Microsoft Office PowerPoint</Application>
  <PresentationFormat>Широкоэкранный</PresentationFormat>
  <Paragraphs>355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Дорожная карта по доработке государственной услуги «Выдача и аннулирование охотничьих билетов единого федерального образца» </vt:lpstr>
      <vt:lpstr>Дорожная карта по доработке государственной услуги «Выдача и аннулирование охотничьего билета единого федерального образца»</vt:lpstr>
      <vt:lpstr>Дорожная карта по доработке государственной услуги «Выдача и аннулирование охотничьего билета единого федерального образца»</vt:lpstr>
      <vt:lpstr>Дорожная карта по доработке государственной услуги «Выдача и аннулирование охотничьего билета единого федерального образца»</vt:lpstr>
      <vt:lpstr>Дорожная карта по доработке государственной услуги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Дорожная карта по доработке государственной услуги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Дорожная карта по доработке государственной услуги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Дорожная карта по доработке государственной услуги ««Выдача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Федерации»»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 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 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 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 </vt:lpstr>
      <vt:lpstr>Дорожная карта по доработке государственной услуги «Выдача и аннулирование охотничьего билета единого федерального образца» и «Выдача разрешений на добычу охотничьих ресурсов, за исключением охотничьих ресурсов, находящихся на особо охраняемых природных территориях федерального значения, а также млекопитающих и птиц, занесенных в Красную книгу Российской Федерации»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Минэкономразвития РА</cp:lastModifiedBy>
  <cp:revision>114</cp:revision>
  <cp:lastPrinted>2024-07-03T06:57:46Z</cp:lastPrinted>
  <dcterms:created xsi:type="dcterms:W3CDTF">2023-11-30T10:21:34Z</dcterms:created>
  <dcterms:modified xsi:type="dcterms:W3CDTF">2024-08-21T09:20:32Z</dcterms:modified>
</cp:coreProperties>
</file>