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sldIdLst>
    <p:sldId id="256" r:id="rId2"/>
    <p:sldId id="319" r:id="rId3"/>
    <p:sldId id="322" r:id="rId4"/>
    <p:sldId id="287" r:id="rId5"/>
    <p:sldId id="286" r:id="rId6"/>
    <p:sldId id="309" r:id="rId7"/>
    <p:sldId id="310" r:id="rId8"/>
    <p:sldId id="311" r:id="rId9"/>
    <p:sldId id="316" r:id="rId10"/>
    <p:sldId id="312" r:id="rId11"/>
    <p:sldId id="314" r:id="rId12"/>
    <p:sldId id="315" r:id="rId13"/>
    <p:sldId id="317" r:id="rId14"/>
    <p:sldId id="313" r:id="rId15"/>
    <p:sldId id="323" r:id="rId1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F79"/>
    <a:srgbClr val="290680"/>
    <a:srgbClr val="399595"/>
    <a:srgbClr val="264060"/>
    <a:srgbClr val="2A2660"/>
    <a:srgbClr val="24176F"/>
    <a:srgbClr val="121DFA"/>
    <a:srgbClr val="2C315A"/>
    <a:srgbClr val="273A5F"/>
    <a:srgbClr val="450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4660"/>
  </p:normalViewPr>
  <p:slideViewPr>
    <p:cSldViewPr>
      <p:cViewPr>
        <p:scale>
          <a:sx n="100" d="100"/>
          <a:sy n="100" d="100"/>
        </p:scale>
        <p:origin x="1872" y="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5.165\&#1087;&#1086;&#1083;&#1100;&#1079;&#1086;&#1074;&#1072;&#1090;&#1077;&#1083;&#1080;\9&#1054;&#1090;&#1076;&#1077;&#1083;_&#1087;&#1088;&#1086;&#1077;&#1082;&#1090;&#1085;&#1086;&#1075;&#1086;_&#1091;&#1087;&#1088;&#1072;&#1074;&#1083;&#1077;&#1085;&#1080;&#1103;\&#1050;&#1080;&#1085;&#1076;&#1080;&#1082;&#1086;&#1074;&#1072;\&#1087;&#1086;&#1088;&#1091;&#1095;&#1077;&#1085;&#1080;&#1103;\&#1085;&#1072;%20&#1089;&#1072;&#1081;&#1090;\&#1087;&#1088;&#1077;&#1079;&#1077;&#1085;&#1090;&#1072;&#1094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5.165\&#1087;&#1086;&#1083;&#1100;&#1079;&#1086;&#1074;&#1072;&#1090;&#1077;&#1083;&#1080;\9&#1054;&#1090;&#1076;&#1077;&#1083;_&#1087;&#1088;&#1086;&#1077;&#1082;&#1090;&#1085;&#1086;&#1075;&#1086;_&#1091;&#1087;&#1088;&#1072;&#1074;&#1083;&#1077;&#1085;&#1080;&#1103;\&#1050;&#1080;&#1085;&#1076;&#1080;&#1082;&#1086;&#1074;&#1072;\&#1087;&#1086;&#1088;&#1091;&#1095;&#1077;&#1085;&#1080;&#1103;\&#1085;&#1072;%20&#1089;&#1072;&#1081;&#1090;\&#1087;&#1088;&#1077;&#1079;&#1077;&#1085;&#1090;&#1072;&#1094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5.165\&#1087;&#1086;&#1083;&#1100;&#1079;&#1086;&#1074;&#1072;&#1090;&#1077;&#1083;&#1080;\9&#1054;&#1090;&#1076;&#1077;&#1083;_&#1087;&#1088;&#1086;&#1077;&#1082;&#1090;&#1085;&#1086;&#1075;&#1086;_&#1091;&#1087;&#1088;&#1072;&#1074;&#1083;&#1077;&#1085;&#1080;&#1103;\&#1050;&#1080;&#1085;&#1076;&#1080;&#1082;&#1086;&#1074;&#1072;\&#1087;&#1086;&#1088;&#1091;&#1095;&#1077;&#1085;&#1080;&#1103;\&#1085;&#1072;%20&#1089;&#1072;&#1081;&#1090;\&#1087;&#1088;&#1077;&#1079;&#1077;&#1085;&#1090;&#1072;&#1094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297472889915511"/>
                  <c:y val="5.24222970731959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Внебюджетные</a:t>
                    </a:r>
                    <a:r>
                      <a:rPr lang="ru-RU" sz="900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ru-RU" sz="9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источники</a:t>
                    </a:r>
                    <a:fld id="{C5333C13-D2E6-40FA-9B76-F7FE3504448D}" type="VALUE">
                      <a:rPr lang="en-US" sz="90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98798018881695"/>
                      <c:h val="0.2869247059806255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3516577541180609E-2"/>
                  <c:y val="-1.67031204432782E-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Федеральный</a:t>
                    </a:r>
                    <a:r>
                      <a:rPr lang="ru-RU" sz="900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ru-RU" sz="9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бюджет</a:t>
                    </a:r>
                    <a:fld id="{96EB3E24-65FF-4D7D-8F54-CA5CEDC73AFD}" type="VALUE">
                      <a:rPr lang="en-US" sz="90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r>
                      <a:rPr lang="en-US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8306526981244"/>
                      <c:h val="0.212872606754768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7148428635882691E-2"/>
                  <c:y val="-0.12752591325967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Консолидированный бюджет РА</a:t>
                    </a:r>
                    <a:fld id="{7A3E7514-C8B7-4350-B814-335D0978B26E}" type="VALUE">
                      <a:rPr lang="en-US" sz="90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sz="9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17608495433602"/>
                      <c:h val="0.2300383754554321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Лист2!$C$32:$C$34</c:f>
              <c:numCache>
                <c:formatCode>#\ ##0.0</c:formatCode>
                <c:ptCount val="3"/>
                <c:pt idx="0">
                  <c:v>12.375163809369697</c:v>
                </c:pt>
                <c:pt idx="1">
                  <c:v>53.089955233726492</c:v>
                </c:pt>
                <c:pt idx="2">
                  <c:v>34.534880956903827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2021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год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2195273416543653"/>
                  <c:y val="-0.143744829597073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Внебюджетные</a:t>
                    </a:r>
                    <a:r>
                      <a:rPr lang="ru-RU" baseline="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источники </a:t>
                    </a:r>
                    <a:fld id="{B70249A9-F18F-47B0-A665-384E61C4F8A1}" type="VALUE">
                      <a:rPr lang="en-US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6776452882016"/>
                      <c:h val="0.225146712998256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593844974516963E-2"/>
                  <c:y val="0.131713787838901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Федеральный бюджет </a:t>
                    </a:r>
                    <a:fld id="{5CED046C-FDBC-4432-A8F9-DA272EF81291}" type="VALUE">
                      <a:rPr lang="en-US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4273088670237"/>
                      <c:h val="0.204670207841064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5713563537514035E-3"/>
                  <c:y val="-0.428170365161177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Консолидированный бюджет РА</a:t>
                    </a:r>
                    <a:fld id="{17377008-FA60-4EC7-B3A8-BBC9FC672F6E}" type="VALUE">
                      <a:rPr lang="en-US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/>
                      </a:pPr>
                      <a:t>[ЗНАЧЕНИЕ]</a:t>
                    </a:fld>
                    <a:r>
                      <a:rPr lang="en-US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55638254454682"/>
                      <c:h val="0.2130995085044066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'[презентация.xlsx]в слайд'!$E$17:$E$19</c:f>
              <c:numCache>
                <c:formatCode>#\ ##0.0</c:formatCode>
                <c:ptCount val="3"/>
                <c:pt idx="0">
                  <c:v>13.163254581595837</c:v>
                </c:pt>
                <c:pt idx="1">
                  <c:v>35.826091028168818</c:v>
                </c:pt>
                <c:pt idx="2">
                  <c:v>51.010654390235331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352869298917356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13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explosion val="27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explosion val="22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9350090408740756E-2"/>
                  <c:y val="-7.176825742081331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Демография</a:t>
                    </a:r>
                  </a:p>
                  <a:p>
                    <a:fld id="{07E451C4-D81C-41D5-BE2F-0108F9ECCF0C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7646641516208683E-2"/>
                  <c:y val="-0.2208328134134886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Здравоохранение</a:t>
                    </a:r>
                    <a:fld id="{953524D9-9C99-43BE-964E-91ACDF98089A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262953222305299"/>
                  <c:y val="2.388918201459491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</a:t>
                    </a:r>
                  </a:p>
                  <a:p>
                    <a:fld id="{A8670F2B-7101-4E48-965D-EABA64B53A49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0190117560936744E-2"/>
                  <c:y val="5.95809139905838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Жилье</a:t>
                    </a:r>
                    <a:fld id="{1C0819F3-51DE-4887-97E6-C2AD62CD56DF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8.0614953400443751E-2"/>
                  <c:y val="-0.1142070182528286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БКАД</a:t>
                    </a:r>
                    <a:fld id="{CB238D35-6998-4C7F-80F2-21AB36EF3A5F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5.5333211095102579E-2"/>
                  <c:y val="-4.122800739056822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Экология</a:t>
                    </a:r>
                  </a:p>
                  <a:p>
                    <a:fld id="{C0057819-1156-4E8F-BC24-5CB66372FEBC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1151049225010778E-4"/>
                  <c:y val="-9.725425315546479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</a:t>
                    </a:r>
                  </a:p>
                  <a:p>
                    <a:fld id="{F700E1C6-182D-4B80-A6DC-E4F8E8DA544F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6.0255677380140135E-3"/>
                  <c:y val="-0.1076778806779205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МСП</a:t>
                    </a:r>
                  </a:p>
                  <a:p>
                    <a:fld id="{8BA889FA-3E11-4607-915C-15BC0C5D01B5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9.3205375188445697E-2"/>
                  <c:y val="-0.1171372704025307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Цифровая</a:t>
                    </a:r>
                  </a:p>
                  <a:p>
                    <a:r>
                      <a:rPr lang="ru-RU" baseline="0"/>
                      <a:t> экономика</a:t>
                    </a:r>
                  </a:p>
                  <a:p>
                    <a:fld id="{4F3E73D5-B416-4164-90B3-38F5C6F64E47}" type="VALUE">
                      <a:rPr lang="en-US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'[презентация.xlsx]в слайд'!$C$23:$C$31</c:f>
              <c:numCache>
                <c:formatCode>#\ ##0.0</c:formatCode>
                <c:ptCount val="9"/>
                <c:pt idx="0">
                  <c:v>15.880102040816327</c:v>
                </c:pt>
                <c:pt idx="1">
                  <c:v>18.121811224489797</c:v>
                </c:pt>
                <c:pt idx="2">
                  <c:v>13.429528061224488</c:v>
                </c:pt>
                <c:pt idx="3">
                  <c:v>2.8459821428571428</c:v>
                </c:pt>
                <c:pt idx="4">
                  <c:v>44.049744897959187</c:v>
                </c:pt>
                <c:pt idx="5">
                  <c:v>1.1957908163265305</c:v>
                </c:pt>
                <c:pt idx="6">
                  <c:v>1.830357142857143</c:v>
                </c:pt>
                <c:pt idx="7">
                  <c:v>2.5318877551020411</c:v>
                </c:pt>
                <c:pt idx="8">
                  <c:v>0.11479591836734696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7A17-2940-4DEA-943C-9C92E7051EC2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CA75A-D0B1-495D-8BA5-78F6D78C4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CA75A-D0B1-495D-8BA5-78F6D78C47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3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pic>
        <p:nvPicPr>
          <p:cNvPr id="10" name="Picture 2" descr="C:\Users\Алашева\Desktop\Безымянный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38632" cy="108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7614"/>
            <a:ext cx="7848872" cy="266429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0D1F79"/>
                </a:solidFill>
                <a:latin typeface="Century Gothic" pitchFamily="34" charset="0"/>
              </a:rPr>
              <a:t/>
            </a:r>
            <a:br>
              <a:rPr lang="ru-RU" sz="3600" b="1" dirty="0" smtClean="0">
                <a:solidFill>
                  <a:srgbClr val="0D1F79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0D1F79"/>
                </a:solidFill>
                <a:latin typeface="Century Gothic" pitchFamily="34" charset="0"/>
              </a:rPr>
              <a:t>Об итогах реализации региональных проектов </a:t>
            </a:r>
            <a:r>
              <a:rPr lang="ru-RU" sz="3600" b="1" dirty="0">
                <a:solidFill>
                  <a:srgbClr val="0D1F79"/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rgbClr val="0D1F79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0D1F79"/>
                </a:solidFill>
                <a:latin typeface="Century Gothic" pitchFamily="34" charset="0"/>
              </a:rPr>
              <a:t>в Республике Алтай </a:t>
            </a:r>
            <a:br>
              <a:rPr lang="ru-RU" sz="3600" b="1" dirty="0" smtClean="0">
                <a:solidFill>
                  <a:srgbClr val="0D1F79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0D1F79"/>
                </a:solidFill>
                <a:latin typeface="Century Gothic" pitchFamily="34" charset="0"/>
              </a:rPr>
              <a:t>за 1 полугодие 2021 года</a:t>
            </a:r>
            <a:br>
              <a:rPr lang="ru-RU" sz="3600" b="1" dirty="0" smtClean="0">
                <a:solidFill>
                  <a:srgbClr val="0D1F79"/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rgbClr val="0D1F79"/>
                </a:solidFill>
                <a:latin typeface="Century Gothic" pitchFamily="34" charset="0"/>
              </a:rPr>
              <a:t/>
            </a:r>
            <a:br>
              <a:rPr lang="ru-RU" sz="1800" b="1" dirty="0" smtClean="0">
                <a:solidFill>
                  <a:srgbClr val="0D1F79"/>
                </a:solidFill>
                <a:latin typeface="Century Gothic" pitchFamily="34" charset="0"/>
              </a:rPr>
            </a:br>
            <a:endParaRPr lang="ru-RU" sz="1200" dirty="0">
              <a:solidFill>
                <a:srgbClr val="0D1F79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87004"/>
            <a:ext cx="850582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0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145449" y="3969225"/>
            <a:ext cx="4570568" cy="906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благоустройство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общественных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050" dirty="0" smtClean="0">
                <a:solidFill>
                  <a:srgbClr val="FF0000"/>
                </a:solidFill>
                <a:latin typeface="Century Gothic" pitchFamily="34" charset="0"/>
              </a:rPr>
              <a:t>(13 ед.)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дворовых </a:t>
            </a:r>
            <a:r>
              <a:rPr lang="ru-RU" sz="1050" dirty="0" smtClean="0">
                <a:solidFill>
                  <a:srgbClr val="FF0000"/>
                </a:solidFill>
                <a:latin typeface="Century Gothic" pitchFamily="34" charset="0"/>
              </a:rPr>
              <a:t>(11 ед.)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территорий;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ереселение граждан из аварийного жилищного фонда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 Улаганском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и Шебалинском районах (</a:t>
            </a:r>
            <a:r>
              <a:rPr lang="ru-RU" sz="1050" dirty="0" smtClean="0">
                <a:solidFill>
                  <a:srgbClr val="FF0000"/>
                </a:solidFill>
                <a:latin typeface="Century Gothic" pitchFamily="34" charset="0"/>
              </a:rPr>
              <a:t>7  жилых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помещений). 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3790305" y="58877"/>
            <a:ext cx="5246192" cy="46102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 «Жилье и городская среда»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pic>
        <p:nvPicPr>
          <p:cNvPr id="12" name="Slide"/>
          <p:cNvPicPr>
            <a:picLocks noChangeAspect="1"/>
          </p:cNvPicPr>
          <p:nvPr/>
        </p:nvPicPr>
        <p:blipFill rotWithShape="1">
          <a:blip r:embed="rId2"/>
          <a:srcRect t="20964" r="47711" b="17296"/>
          <a:stretch/>
        </p:blipFill>
        <p:spPr>
          <a:xfrm>
            <a:off x="0" y="872771"/>
            <a:ext cx="3687417" cy="218676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90344" y="1330407"/>
            <a:ext cx="1169288" cy="1131155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013996"/>
            <a:ext cx="43243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Ввод в эксплуатацию жилья, млн. кв. в год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86634" y="1245650"/>
            <a:ext cx="2520280" cy="570273"/>
            <a:chOff x="6372200" y="1322565"/>
            <a:chExt cx="2520280" cy="570273"/>
          </a:xfrm>
        </p:grpSpPr>
        <p:sp>
          <p:nvSpPr>
            <p:cNvPr id="20" name="Овал 19"/>
            <p:cNvSpPr/>
            <p:nvPr/>
          </p:nvSpPr>
          <p:spPr>
            <a:xfrm>
              <a:off x="8244409" y="1322565"/>
              <a:ext cx="648071" cy="5702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/>
                <a:t>0,087</a:t>
              </a:r>
              <a:endParaRPr lang="ru-RU" sz="900" b="1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732241" y="1322565"/>
              <a:ext cx="648071" cy="5702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/>
                <a:t>0,099</a:t>
              </a:r>
              <a:endParaRPr lang="ru-RU" sz="900" b="1" dirty="0"/>
            </a:p>
          </p:txBody>
        </p:sp>
        <p:sp>
          <p:nvSpPr>
            <p:cNvPr id="24" name="Стрелка вправо с вырезом 23"/>
            <p:cNvSpPr/>
            <p:nvPr/>
          </p:nvSpPr>
          <p:spPr>
            <a:xfrm>
              <a:off x="7380313" y="1426245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сохраненные данные 24"/>
            <p:cNvSpPr/>
            <p:nvPr/>
          </p:nvSpPr>
          <p:spPr>
            <a:xfrm>
              <a:off x="6372200" y="1329971"/>
              <a:ext cx="432048" cy="562867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6" name="Блок-схема: сохраненные данные 25"/>
            <p:cNvSpPr/>
            <p:nvPr/>
          </p:nvSpPr>
          <p:spPr>
            <a:xfrm>
              <a:off x="7884368" y="1330407"/>
              <a:ext cx="432048" cy="56243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365633" y="1861438"/>
            <a:ext cx="47783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Доля граждан, принявших участие в решении вопросов развития городской среды от общего количества граждан в возрасте от 14 лет, %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572000" y="795481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89860" y="3080009"/>
            <a:ext cx="46703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Количество граждан, переселенных из непригодного для проживания жилищного фонда, тыс. человек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195736" y="3509314"/>
            <a:ext cx="1019080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2021г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3" t="40755" r="30051" b="42170"/>
          <a:stretch/>
        </p:blipFill>
        <p:spPr bwMode="auto">
          <a:xfrm>
            <a:off x="320811" y="1617534"/>
            <a:ext cx="794805" cy="59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1084658" y="3191886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МЕРОПРИЯТИЯ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304256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686634" y="2520426"/>
            <a:ext cx="2520280" cy="570273"/>
            <a:chOff x="7040929" y="-1036056"/>
            <a:chExt cx="2520280" cy="570273"/>
          </a:xfrm>
        </p:grpSpPr>
        <p:sp>
          <p:nvSpPr>
            <p:cNvPr id="55" name="Овал 54"/>
            <p:cNvSpPr/>
            <p:nvPr/>
          </p:nvSpPr>
          <p:spPr>
            <a:xfrm>
              <a:off x="8913138" y="-1036056"/>
              <a:ext cx="648071" cy="5702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12</a:t>
              </a:r>
              <a:endParaRPr lang="ru-RU" sz="1200" b="1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400970" y="-1036056"/>
              <a:ext cx="648071" cy="5702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9</a:t>
              </a:r>
              <a:endParaRPr lang="ru-RU" sz="1200" b="1" dirty="0"/>
            </a:p>
          </p:txBody>
        </p:sp>
        <p:sp>
          <p:nvSpPr>
            <p:cNvPr id="59" name="Стрелка вправо с вырезом 58"/>
            <p:cNvSpPr/>
            <p:nvPr/>
          </p:nvSpPr>
          <p:spPr>
            <a:xfrm>
              <a:off x="8049042" y="-932376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Блок-схема: сохраненные данные 59"/>
            <p:cNvSpPr/>
            <p:nvPr/>
          </p:nvSpPr>
          <p:spPr>
            <a:xfrm>
              <a:off x="7040929" y="-1028650"/>
              <a:ext cx="432048" cy="562867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1" name="Блок-схема: сохраненные данные 60"/>
            <p:cNvSpPr/>
            <p:nvPr/>
          </p:nvSpPr>
          <p:spPr>
            <a:xfrm>
              <a:off x="8553097" y="-1028214"/>
              <a:ext cx="432048" cy="56243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716017" y="3576440"/>
            <a:ext cx="2520280" cy="570273"/>
            <a:chOff x="9501442" y="-8982"/>
            <a:chExt cx="2520280" cy="570273"/>
          </a:xfrm>
        </p:grpSpPr>
        <p:sp>
          <p:nvSpPr>
            <p:cNvPr id="63" name="Овал 62"/>
            <p:cNvSpPr/>
            <p:nvPr/>
          </p:nvSpPr>
          <p:spPr>
            <a:xfrm>
              <a:off x="11373651" y="-8982"/>
              <a:ext cx="648071" cy="5702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0,06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9861483" y="-8982"/>
              <a:ext cx="648071" cy="5702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0,01</a:t>
              </a:r>
              <a:endParaRPr lang="ru-RU" sz="1200" b="1" dirty="0"/>
            </a:p>
          </p:txBody>
        </p:sp>
        <p:sp>
          <p:nvSpPr>
            <p:cNvPr id="67" name="Стрелка вправо с вырезом 66"/>
            <p:cNvSpPr/>
            <p:nvPr/>
          </p:nvSpPr>
          <p:spPr>
            <a:xfrm>
              <a:off x="10509555" y="94698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Блок-схема: сохраненные данные 67"/>
            <p:cNvSpPr/>
            <p:nvPr/>
          </p:nvSpPr>
          <p:spPr>
            <a:xfrm>
              <a:off x="9501442" y="-1576"/>
              <a:ext cx="432048" cy="562867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9" name="Блок-схема: сохраненные данные 68"/>
            <p:cNvSpPr/>
            <p:nvPr/>
          </p:nvSpPr>
          <p:spPr>
            <a:xfrm>
              <a:off x="11013610" y="-1140"/>
              <a:ext cx="432048" cy="56243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Стрелка вправо с вырезом 41"/>
          <p:cNvSpPr/>
          <p:nvPr/>
        </p:nvSpPr>
        <p:spPr>
          <a:xfrm>
            <a:off x="7213463" y="1344279"/>
            <a:ext cx="479125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сохраненные данные 42"/>
          <p:cNvSpPr/>
          <p:nvPr/>
        </p:nvSpPr>
        <p:spPr>
          <a:xfrm>
            <a:off x="7724214" y="1295626"/>
            <a:ext cx="432048" cy="56243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8112891" y="1292286"/>
            <a:ext cx="648071" cy="57027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</a:rPr>
              <a:t>0,108</a:t>
            </a:r>
            <a:endParaRPr lang="ru-RU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Стрелка вправо с вырезом 49"/>
          <p:cNvSpPr/>
          <p:nvPr/>
        </p:nvSpPr>
        <p:spPr>
          <a:xfrm>
            <a:off x="7208481" y="2599274"/>
            <a:ext cx="479125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сохраненные данные 52"/>
          <p:cNvSpPr/>
          <p:nvPr/>
        </p:nvSpPr>
        <p:spPr>
          <a:xfrm>
            <a:off x="7716230" y="2475906"/>
            <a:ext cx="432048" cy="56243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8116675" y="2482083"/>
            <a:ext cx="648071" cy="57027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" name="Стрелка вправо с вырезом 70"/>
          <p:cNvSpPr/>
          <p:nvPr/>
        </p:nvSpPr>
        <p:spPr>
          <a:xfrm>
            <a:off x="7284767" y="3680120"/>
            <a:ext cx="479125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Блок-схема: сохраненные данные 71"/>
          <p:cNvSpPr/>
          <p:nvPr/>
        </p:nvSpPr>
        <p:spPr>
          <a:xfrm>
            <a:off x="7785384" y="3615919"/>
            <a:ext cx="432048" cy="56243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</a:p>
        </p:txBody>
      </p:sp>
      <p:sp>
        <p:nvSpPr>
          <p:cNvPr id="73" name="Овал 72"/>
          <p:cNvSpPr/>
          <p:nvPr/>
        </p:nvSpPr>
        <p:spPr>
          <a:xfrm>
            <a:off x="8196050" y="3637225"/>
            <a:ext cx="648071" cy="57027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0,14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73724" y="4096474"/>
            <a:ext cx="4680520" cy="851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внедрение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автоматизированных технологий организации дорожного движения и контроля за соблюдением правил дорожного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движения;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профилактика ДТП,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повышение ответственности и культуры участников дорожного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движения.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71" y="4096475"/>
            <a:ext cx="4211960" cy="851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ремонт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дорог  регионального значения – </a:t>
            </a:r>
            <a:r>
              <a:rPr lang="ru-RU" sz="1000" dirty="0" smtClean="0">
                <a:solidFill>
                  <a:srgbClr val="FF0000"/>
                </a:solidFill>
                <a:latin typeface="Century Gothic" pitchFamily="34" charset="0"/>
              </a:rPr>
              <a:t>145,49 </a:t>
            </a:r>
            <a:r>
              <a:rPr lang="ru-RU" sz="1000" dirty="0">
                <a:solidFill>
                  <a:srgbClr val="FF0000"/>
                </a:solidFill>
                <a:latin typeface="Century Gothic" pitchFamily="34" charset="0"/>
              </a:rPr>
              <a:t>км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и  в рамках Горно-Алтайской агломерации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Century Gothic" pitchFamily="34" charset="0"/>
              </a:rPr>
              <a:t>23,51 км;</a:t>
            </a:r>
          </a:p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реконструкция </a:t>
            </a:r>
            <a:r>
              <a:rPr lang="ru-RU" sz="1000" dirty="0">
                <a:solidFill>
                  <a:srgbClr val="FF0000"/>
                </a:solidFill>
                <a:latin typeface="Century Gothic" pitchFamily="34" charset="0"/>
              </a:rPr>
              <a:t>2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мостовых переходов через реку Кан (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Усть-Канский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район) и через реку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Анос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(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Чемальский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район)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3683375"/>
            <a:ext cx="1019080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2021г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3320204" y="0"/>
            <a:ext cx="5767567" cy="738082"/>
          </a:xfrm>
        </p:spPr>
        <p:txBody>
          <a:bodyPr/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  «Безопасные и качественные автомобильные дороги»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44008" y="789552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47975" y="1831479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96079" y="105989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Доля автомобильных дорог регионального значения,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соответствующих нормативным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требованиям, %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847975" y="1768376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37301" y="2068415"/>
            <a:ext cx="363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D1F79"/>
                </a:solidFill>
              </a:rPr>
              <a:t>Доля дорожной сети городских агломераций, </a:t>
            </a:r>
            <a:r>
              <a:rPr lang="ru-RU" sz="1200" b="1" dirty="0" smtClean="0">
                <a:solidFill>
                  <a:srgbClr val="0D1F79"/>
                </a:solidFill>
              </a:rPr>
              <a:t>находящаяся в </a:t>
            </a:r>
            <a:r>
              <a:rPr lang="ru-RU" sz="1200" b="1" dirty="0">
                <a:solidFill>
                  <a:srgbClr val="0D1F79"/>
                </a:solidFill>
              </a:rPr>
              <a:t>нормативном </a:t>
            </a:r>
            <a:r>
              <a:rPr lang="ru-RU" sz="1200" b="1" dirty="0" smtClean="0">
                <a:solidFill>
                  <a:srgbClr val="0D1F79"/>
                </a:solidFill>
              </a:rPr>
              <a:t>состоянии, %</a:t>
            </a:r>
            <a:endParaRPr lang="ru-RU" sz="1200" b="1" dirty="0">
              <a:solidFill>
                <a:srgbClr val="0D1F79"/>
              </a:solidFill>
            </a:endParaRPr>
          </a:p>
        </p:txBody>
      </p:sp>
      <p:pic>
        <p:nvPicPr>
          <p:cNvPr id="43" name="Slide"/>
          <p:cNvPicPr>
            <a:picLocks noChangeAspect="1"/>
          </p:cNvPicPr>
          <p:nvPr/>
        </p:nvPicPr>
        <p:blipFill rotWithShape="1">
          <a:blip r:embed="rId2"/>
          <a:srcRect t="17518" r="46400" b="16130"/>
          <a:stretch/>
        </p:blipFill>
        <p:spPr>
          <a:xfrm>
            <a:off x="30856" y="789553"/>
            <a:ext cx="3893072" cy="2559590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115904" y="1486732"/>
            <a:ext cx="1071720" cy="101698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2" t="34301" r="30883" b="48903"/>
          <a:stretch/>
        </p:blipFill>
        <p:spPr bwMode="auto">
          <a:xfrm>
            <a:off x="251520" y="1653650"/>
            <a:ext cx="665842" cy="57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1686196" y="3349142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МЕРОПРИЯТИЯ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369"/>
            <a:ext cx="2376264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758897" y="1538802"/>
            <a:ext cx="3433567" cy="585407"/>
            <a:chOff x="6449366" y="1520964"/>
            <a:chExt cx="3433567" cy="585407"/>
          </a:xfrm>
        </p:grpSpPr>
        <p:sp>
          <p:nvSpPr>
            <p:cNvPr id="15" name="Стрелка вправо с вырезом 14"/>
            <p:cNvSpPr/>
            <p:nvPr/>
          </p:nvSpPr>
          <p:spPr>
            <a:xfrm>
              <a:off x="8978458" y="1608522"/>
              <a:ext cx="432048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сохраненные данные 15"/>
            <p:cNvSpPr/>
            <p:nvPr/>
          </p:nvSpPr>
          <p:spPr>
            <a:xfrm>
              <a:off x="9450885" y="1540113"/>
              <a:ext cx="432048" cy="557798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2021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809408" y="1520964"/>
              <a:ext cx="648071" cy="5483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20,4</a:t>
              </a:r>
              <a:endParaRPr lang="ru-RU" sz="1200" b="1" dirty="0"/>
            </a:p>
          </p:txBody>
        </p:sp>
        <p:sp>
          <p:nvSpPr>
            <p:cNvPr id="18" name="Стрелка вправо с вырезом 17"/>
            <p:cNvSpPr/>
            <p:nvPr/>
          </p:nvSpPr>
          <p:spPr>
            <a:xfrm>
              <a:off x="7457479" y="1570261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сохраненные данные 18"/>
            <p:cNvSpPr/>
            <p:nvPr/>
          </p:nvSpPr>
          <p:spPr>
            <a:xfrm>
              <a:off x="6449366" y="1520964"/>
              <a:ext cx="432048" cy="54838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Блок-схема: сохраненные данные 19"/>
            <p:cNvSpPr/>
            <p:nvPr/>
          </p:nvSpPr>
          <p:spPr>
            <a:xfrm>
              <a:off x="7956377" y="1520964"/>
              <a:ext cx="432048" cy="54838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8321573" y="1536100"/>
              <a:ext cx="648071" cy="5702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22,9</a:t>
              </a:r>
              <a:endParaRPr lang="ru-RU" sz="1200" b="1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80789" y="2724916"/>
            <a:ext cx="4053153" cy="585407"/>
            <a:chOff x="8018809" y="-1028650"/>
            <a:chExt cx="4053153" cy="585407"/>
          </a:xfrm>
        </p:grpSpPr>
        <p:sp>
          <p:nvSpPr>
            <p:cNvPr id="40" name="Овал 39"/>
            <p:cNvSpPr/>
            <p:nvPr/>
          </p:nvSpPr>
          <p:spPr>
            <a:xfrm>
              <a:off x="11423891" y="-1015610"/>
              <a:ext cx="648071" cy="557798"/>
            </a:xfrm>
            <a:prstGeom prst="ellipse">
              <a:avLst/>
            </a:prstGeom>
            <a:solidFill>
              <a:srgbClr val="3995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65,0</a:t>
              </a:r>
              <a:endParaRPr lang="ru-RU" sz="1200" b="1" dirty="0"/>
            </a:p>
          </p:txBody>
        </p:sp>
        <p:sp>
          <p:nvSpPr>
            <p:cNvPr id="44" name="Стрелка вправо с вырезом 43"/>
            <p:cNvSpPr/>
            <p:nvPr/>
          </p:nvSpPr>
          <p:spPr>
            <a:xfrm>
              <a:off x="10560483" y="-963108"/>
              <a:ext cx="432048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сохраненные данные 45"/>
            <p:cNvSpPr/>
            <p:nvPr/>
          </p:nvSpPr>
          <p:spPr>
            <a:xfrm>
              <a:off x="11013927" y="-1004577"/>
              <a:ext cx="432048" cy="557798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2021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8378851" y="-1028650"/>
              <a:ext cx="648071" cy="5483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49,7</a:t>
              </a:r>
              <a:endParaRPr lang="ru-RU" sz="1200" b="1" dirty="0"/>
            </a:p>
          </p:txBody>
        </p:sp>
        <p:sp>
          <p:nvSpPr>
            <p:cNvPr id="48" name="Стрелка вправо с вырезом 47"/>
            <p:cNvSpPr/>
            <p:nvPr/>
          </p:nvSpPr>
          <p:spPr>
            <a:xfrm>
              <a:off x="9026922" y="-979353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Блок-схема: сохраненные данные 48"/>
            <p:cNvSpPr/>
            <p:nvPr/>
          </p:nvSpPr>
          <p:spPr>
            <a:xfrm>
              <a:off x="8018809" y="-1028650"/>
              <a:ext cx="432048" cy="54838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Блок-схема: сохраненные данные 49"/>
            <p:cNvSpPr/>
            <p:nvPr/>
          </p:nvSpPr>
          <p:spPr>
            <a:xfrm>
              <a:off x="9525820" y="-1028650"/>
              <a:ext cx="432048" cy="54838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9891016" y="-1013514"/>
              <a:ext cx="648071" cy="5702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64,1</a:t>
              </a:r>
              <a:endParaRPr lang="ru-RU" sz="1200" b="1" dirty="0"/>
            </a:p>
          </p:txBody>
        </p:sp>
      </p:grpSp>
      <p:sp>
        <p:nvSpPr>
          <p:cNvPr id="37" name="Овал 36"/>
          <p:cNvSpPr/>
          <p:nvPr/>
        </p:nvSpPr>
        <p:spPr>
          <a:xfrm>
            <a:off x="8176326" y="1538802"/>
            <a:ext cx="648071" cy="557798"/>
          </a:xfrm>
          <a:prstGeom prst="ellipse">
            <a:avLst/>
          </a:prstGeom>
          <a:solidFill>
            <a:srgbClr val="39959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27,2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264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638" y="3902442"/>
            <a:ext cx="4610378" cy="11895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строительство первого 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Агропромпарка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;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marL="88900" indent="-88900">
              <a:buFontTx/>
              <a:buChar char="-"/>
            </a:pP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31 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самозанятых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граждан получат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услуги и пройдут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обучение; 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marL="88900" indent="-88900">
              <a:buFontTx/>
              <a:buChar char="-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14 уникальных социальных предприятия будут включены в реестр и получат комплексные услуги и (или) финансовую поддержку в виде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гранта;</a:t>
            </a:r>
          </a:p>
          <a:p>
            <a:pPr marL="88900" indent="-88900">
              <a:buFontTx/>
              <a:buChar char="-"/>
            </a:pPr>
            <a:endParaRPr lang="ru-RU" sz="105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2809887" y="110757"/>
            <a:ext cx="6404545" cy="4610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«Малое и среднее предпринимательство»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29446" y="1020788"/>
            <a:ext cx="48050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Субъектам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</a:rPr>
              <a:t>МСП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 обеспечено предоставление поручительств (гарантии) региональными гарантийными организациями (объем финансовой поддержки, оказанной субъектам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</a:rPr>
              <a:t>МСП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, при гарантийной поддержке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</a:rPr>
              <a:t>РГО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), млн. руб.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16016" y="741475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47975" y="1580257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847975" y="1580257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Slide"/>
          <p:cNvPicPr>
            <a:picLocks noChangeAspect="1"/>
          </p:cNvPicPr>
          <p:nvPr/>
        </p:nvPicPr>
        <p:blipFill rotWithShape="1">
          <a:blip r:embed="rId2"/>
          <a:srcRect t="18940" r="47571" b="17297"/>
          <a:stretch/>
        </p:blipFill>
        <p:spPr>
          <a:xfrm>
            <a:off x="366808" y="834518"/>
            <a:ext cx="3601730" cy="2016388"/>
          </a:xfrm>
          <a:prstGeom prst="rect">
            <a:avLst/>
          </a:prstGeom>
        </p:spPr>
      </p:pic>
      <p:pic>
        <p:nvPicPr>
          <p:cNvPr id="50" name="Slide"/>
          <p:cNvPicPr>
            <a:picLocks noChangeAspect="1"/>
          </p:cNvPicPr>
          <p:nvPr/>
        </p:nvPicPr>
        <p:blipFill rotWithShape="1">
          <a:blip r:embed="rId3"/>
          <a:srcRect l="12383" t="70956" r="84106" b="22304"/>
          <a:stretch/>
        </p:blipFill>
        <p:spPr>
          <a:xfrm rot="1609594">
            <a:off x="802401" y="2679495"/>
            <a:ext cx="250798" cy="203068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176135" y="1279818"/>
            <a:ext cx="1227513" cy="1125787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65378" y="3371494"/>
            <a:ext cx="107496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0D1F79"/>
                </a:solidFill>
                <a:latin typeface="Century Gothic" pitchFamily="34" charset="0"/>
              </a:rPr>
              <a:t>2021г</a:t>
            </a:r>
            <a:r>
              <a:rPr lang="ru-RU" sz="1400" b="1" dirty="0" smtClean="0">
                <a:solidFill>
                  <a:srgbClr val="0D1F79"/>
                </a:solidFill>
                <a:latin typeface="Century Gothic" pitchFamily="34" charset="0"/>
              </a:rPr>
              <a:t>.</a:t>
            </a:r>
            <a:endParaRPr lang="ru-RU" sz="1400" b="1" dirty="0">
              <a:solidFill>
                <a:srgbClr val="0D1F79"/>
              </a:solidFill>
              <a:latin typeface="Century Gothic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46650" y="3902442"/>
            <a:ext cx="4187859" cy="11895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- 14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субъектов 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МСП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в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сфере АПК получат поддержку, в том числе в результате услуг, оказанных центрами компетенций в сфере сельскохозяйственной кооперации и поддержки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фермеров.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0" t="52381" r="30516" b="31367"/>
          <a:stretch/>
        </p:blipFill>
        <p:spPr bwMode="auto">
          <a:xfrm>
            <a:off x="353619" y="1563638"/>
            <a:ext cx="834005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568616" y="3104648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МЕРОПРИЯТИЯ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376264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86875" y="1812686"/>
            <a:ext cx="2738191" cy="600730"/>
            <a:chOff x="8288795" y="-1028650"/>
            <a:chExt cx="2738191" cy="600730"/>
          </a:xfrm>
        </p:grpSpPr>
        <p:sp>
          <p:nvSpPr>
            <p:cNvPr id="40" name="Овал 39"/>
            <p:cNvSpPr/>
            <p:nvPr/>
          </p:nvSpPr>
          <p:spPr>
            <a:xfrm>
              <a:off x="10281978" y="-1012909"/>
              <a:ext cx="745008" cy="584989"/>
            </a:xfrm>
            <a:prstGeom prst="ellipse">
              <a:avLst/>
            </a:prstGeom>
            <a:solidFill>
              <a:srgbClr val="3995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52,09</a:t>
              </a:r>
              <a:endParaRPr lang="ru-RU" sz="1100" b="1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8648836" y="-1028650"/>
              <a:ext cx="724390" cy="5921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51,02</a:t>
              </a:r>
              <a:endParaRPr lang="ru-RU" sz="1100" b="1" dirty="0"/>
            </a:p>
          </p:txBody>
        </p:sp>
        <p:sp>
          <p:nvSpPr>
            <p:cNvPr id="44" name="Стрелка вправо с вырезом 43"/>
            <p:cNvSpPr/>
            <p:nvPr/>
          </p:nvSpPr>
          <p:spPr>
            <a:xfrm>
              <a:off x="9395554" y="-942779"/>
              <a:ext cx="432048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сохраненные данные 45"/>
            <p:cNvSpPr/>
            <p:nvPr/>
          </p:nvSpPr>
          <p:spPr>
            <a:xfrm>
              <a:off x="9883606" y="-1003550"/>
              <a:ext cx="432048" cy="57563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2022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Блок-схема: сохраненные данные 53"/>
            <p:cNvSpPr/>
            <p:nvPr/>
          </p:nvSpPr>
          <p:spPr>
            <a:xfrm>
              <a:off x="8288795" y="-1028650"/>
              <a:ext cx="432048" cy="57606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2021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1850488" y="1059582"/>
            <a:ext cx="2098370" cy="648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Создание благоприятных условий для осуществления деятельности </a:t>
            </a:r>
            <a:r>
              <a:rPr lang="ru-RU" sz="700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самозанятыми</a:t>
            </a:r>
            <a:r>
              <a:rPr lang="ru-RU" sz="7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 гражданами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589581" y="2454311"/>
            <a:ext cx="1987824" cy="3209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Создание условий для легкого старта </a:t>
            </a:r>
          </a:p>
          <a:p>
            <a:r>
              <a:rPr lang="ru-RU" sz="7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и комфортного ведения бизнеса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589581" y="873525"/>
            <a:ext cx="2334347" cy="3209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7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59" name="Стрелка вправо с вырезом 58"/>
          <p:cNvSpPr/>
          <p:nvPr/>
        </p:nvSpPr>
        <p:spPr>
          <a:xfrm>
            <a:off x="7340225" y="1911221"/>
            <a:ext cx="432048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сохраненные данные 59"/>
          <p:cNvSpPr/>
          <p:nvPr/>
        </p:nvSpPr>
        <p:spPr>
          <a:xfrm>
            <a:off x="7787432" y="1818587"/>
            <a:ext cx="432048" cy="57563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</a:p>
        </p:txBody>
      </p:sp>
      <p:sp>
        <p:nvSpPr>
          <p:cNvPr id="67" name="Овал 66"/>
          <p:cNvSpPr/>
          <p:nvPr/>
        </p:nvSpPr>
        <p:spPr>
          <a:xfrm>
            <a:off x="8263970" y="1801648"/>
            <a:ext cx="745008" cy="584989"/>
          </a:xfrm>
          <a:prstGeom prst="ellipse">
            <a:avLst/>
          </a:prstGeom>
          <a:solidFill>
            <a:srgbClr val="39959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54,19</a:t>
            </a:r>
            <a:endParaRPr lang="ru-RU" sz="11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081461" y="2457638"/>
            <a:ext cx="48050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Субъектам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</a:rPr>
              <a:t>МСП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, включенным в реестр социальных предпринимателей, оказаны комплексные услуги и (или)  предоставлена финансовая поддержка в виде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грантов, ед.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4528579" y="3079396"/>
            <a:ext cx="2738191" cy="600730"/>
            <a:chOff x="8288795" y="-1028650"/>
            <a:chExt cx="2738191" cy="600730"/>
          </a:xfrm>
        </p:grpSpPr>
        <p:sp>
          <p:nvSpPr>
            <p:cNvPr id="70" name="Овал 69"/>
            <p:cNvSpPr/>
            <p:nvPr/>
          </p:nvSpPr>
          <p:spPr>
            <a:xfrm>
              <a:off x="10281978" y="-1012909"/>
              <a:ext cx="745008" cy="584989"/>
            </a:xfrm>
            <a:prstGeom prst="ellipse">
              <a:avLst/>
            </a:prstGeom>
            <a:solidFill>
              <a:srgbClr val="3995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17</a:t>
              </a:r>
              <a:endParaRPr lang="ru-RU" sz="1400" b="1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8648836" y="-1028650"/>
              <a:ext cx="724390" cy="5921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14</a:t>
              </a:r>
              <a:endParaRPr lang="ru-RU" sz="1400" b="1" dirty="0"/>
            </a:p>
          </p:txBody>
        </p:sp>
        <p:sp>
          <p:nvSpPr>
            <p:cNvPr id="72" name="Стрелка вправо с вырезом 71"/>
            <p:cNvSpPr/>
            <p:nvPr/>
          </p:nvSpPr>
          <p:spPr>
            <a:xfrm>
              <a:off x="9395554" y="-942779"/>
              <a:ext cx="432048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Блок-схема: сохраненные данные 72"/>
            <p:cNvSpPr/>
            <p:nvPr/>
          </p:nvSpPr>
          <p:spPr>
            <a:xfrm>
              <a:off x="9883606" y="-1003550"/>
              <a:ext cx="432048" cy="57563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2022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4" name="Блок-схема: сохраненные данные 73"/>
            <p:cNvSpPr/>
            <p:nvPr/>
          </p:nvSpPr>
          <p:spPr>
            <a:xfrm>
              <a:off x="8288795" y="-1028650"/>
              <a:ext cx="432048" cy="57606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2021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5" name="Стрелка вправо с вырезом 74"/>
          <p:cNvSpPr/>
          <p:nvPr/>
        </p:nvSpPr>
        <p:spPr>
          <a:xfrm>
            <a:off x="7313083" y="3193919"/>
            <a:ext cx="432048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сохраненные данные 75"/>
          <p:cNvSpPr/>
          <p:nvPr/>
        </p:nvSpPr>
        <p:spPr>
          <a:xfrm>
            <a:off x="7787432" y="3104496"/>
            <a:ext cx="432048" cy="57563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</a:p>
        </p:txBody>
      </p:sp>
      <p:sp>
        <p:nvSpPr>
          <p:cNvPr id="77" name="Овал 76"/>
          <p:cNvSpPr/>
          <p:nvPr/>
        </p:nvSpPr>
        <p:spPr>
          <a:xfrm>
            <a:off x="8219480" y="3079396"/>
            <a:ext cx="745008" cy="584989"/>
          </a:xfrm>
          <a:prstGeom prst="ellipse">
            <a:avLst/>
          </a:prstGeom>
          <a:solidFill>
            <a:srgbClr val="39959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19</a:t>
            </a:r>
            <a:endParaRPr lang="ru-RU" sz="1400" b="1" dirty="0"/>
          </a:p>
        </p:txBody>
      </p:sp>
      <p:sp>
        <p:nvSpPr>
          <p:cNvPr id="78" name="Стрелка вправо с вырезом 77"/>
          <p:cNvSpPr/>
          <p:nvPr/>
        </p:nvSpPr>
        <p:spPr>
          <a:xfrm>
            <a:off x="7355384" y="1898557"/>
            <a:ext cx="432048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416" y="3579862"/>
            <a:ext cx="6102767" cy="14197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внедрение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платформы электронного документооборота и ее сервисов в деятельность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ИОГВ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и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ОМСУ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Республики Алтай и подведомственных им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учреждений;</a:t>
            </a:r>
          </a:p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обеспечение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на судебных участках мировых судей защищенного подключения к сети Государственной автоматизированной системы Российской Федерации «Правосудие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».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3213872"/>
            <a:ext cx="1019080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D1F79"/>
                </a:solidFill>
                <a:latin typeface="Century Gothic" pitchFamily="34" charset="0"/>
              </a:rPr>
              <a:t>2021г</a:t>
            </a:r>
            <a:r>
              <a:rPr lang="ru-RU" sz="1600" b="1" dirty="0" smtClean="0">
                <a:solidFill>
                  <a:srgbClr val="0D1F79"/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rgbClr val="0D1F79"/>
              </a:solidFill>
              <a:latin typeface="Century Gothic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3782493" y="96918"/>
            <a:ext cx="5246192" cy="4610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 «Цифровая экономика»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pic>
        <p:nvPicPr>
          <p:cNvPr id="12" name="Slide"/>
          <p:cNvPicPr>
            <a:picLocks noChangeAspect="1"/>
          </p:cNvPicPr>
          <p:nvPr/>
        </p:nvPicPr>
        <p:blipFill rotWithShape="1">
          <a:blip r:embed="rId2"/>
          <a:srcRect l="-1176" t="30235" r="47846" b="17763"/>
          <a:stretch/>
        </p:blipFill>
        <p:spPr>
          <a:xfrm>
            <a:off x="125417" y="732439"/>
            <a:ext cx="4014535" cy="193529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51520" y="963536"/>
            <a:ext cx="1265624" cy="1104158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41154" y="557138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47975" y="1768376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55976" y="811810"/>
            <a:ext cx="4836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Доля массовых социально значимых государственных и муниципальных услуг в электронном виде, предоставляемых с использованием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</a:rPr>
              <a:t>ЕПГУ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, от общего количества таких услуг, предоставляемых в электронном виде,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847975" y="1706464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76496" y="2139702"/>
            <a:ext cx="4152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Количество реализованных на базе единой платформы сервисов обеспечения функций органов государственной власти и органов местного самоуправления, в том числе типовых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функций, шт.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2" t="31306" r="30507" b="51633"/>
          <a:stretch/>
        </p:blipFill>
        <p:spPr bwMode="auto">
          <a:xfrm>
            <a:off x="467544" y="1186663"/>
            <a:ext cx="838989" cy="66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1187624" y="2901715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D1F79"/>
                </a:solidFill>
                <a:latin typeface="Century Gothic" pitchFamily="34" charset="0"/>
              </a:rPr>
              <a:t>ОСНОВНЫЕ  МЕРОПРИЯТИЯ</a:t>
            </a:r>
            <a:endParaRPr lang="ru-RU" sz="1600" b="1" dirty="0">
              <a:solidFill>
                <a:srgbClr val="0D1F79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596455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4547627" y="1538971"/>
            <a:ext cx="2738191" cy="600730"/>
            <a:chOff x="8288795" y="-1028650"/>
            <a:chExt cx="2738191" cy="600730"/>
          </a:xfrm>
        </p:grpSpPr>
        <p:sp>
          <p:nvSpPr>
            <p:cNvPr id="47" name="Овал 46"/>
            <p:cNvSpPr/>
            <p:nvPr/>
          </p:nvSpPr>
          <p:spPr>
            <a:xfrm>
              <a:off x="10281978" y="-1012909"/>
              <a:ext cx="745008" cy="584989"/>
            </a:xfrm>
            <a:prstGeom prst="ellipse">
              <a:avLst/>
            </a:prstGeom>
            <a:solidFill>
              <a:srgbClr val="3995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55,0</a:t>
              </a:r>
              <a:endParaRPr lang="ru-RU" sz="1100" b="1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648836" y="-1028650"/>
              <a:ext cx="724390" cy="5921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25,0</a:t>
              </a:r>
              <a:endParaRPr lang="ru-RU" sz="1100" b="1" dirty="0"/>
            </a:p>
          </p:txBody>
        </p:sp>
        <p:sp>
          <p:nvSpPr>
            <p:cNvPr id="49" name="Стрелка вправо с вырезом 48"/>
            <p:cNvSpPr/>
            <p:nvPr/>
          </p:nvSpPr>
          <p:spPr>
            <a:xfrm>
              <a:off x="9395554" y="-942779"/>
              <a:ext cx="432048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сохраненные данные 49"/>
            <p:cNvSpPr/>
            <p:nvPr/>
          </p:nvSpPr>
          <p:spPr>
            <a:xfrm>
              <a:off x="9883606" y="-1003550"/>
              <a:ext cx="432048" cy="57563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2022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Блок-схема: сохраненные данные 50"/>
            <p:cNvSpPr/>
            <p:nvPr/>
          </p:nvSpPr>
          <p:spPr>
            <a:xfrm>
              <a:off x="8288795" y="-1028650"/>
              <a:ext cx="432048" cy="57606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2021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58" name="Стрелка вправо с вырезом 57"/>
          <p:cNvSpPr/>
          <p:nvPr/>
        </p:nvSpPr>
        <p:spPr>
          <a:xfrm>
            <a:off x="7311837" y="1614291"/>
            <a:ext cx="432048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сохраненные данные 58"/>
          <p:cNvSpPr/>
          <p:nvPr/>
        </p:nvSpPr>
        <p:spPr>
          <a:xfrm>
            <a:off x="7769904" y="1572661"/>
            <a:ext cx="432048" cy="57563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8177558" y="1538971"/>
            <a:ext cx="745008" cy="584989"/>
          </a:xfrm>
          <a:prstGeom prst="ellipse">
            <a:avLst/>
          </a:prstGeom>
          <a:solidFill>
            <a:srgbClr val="39959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75,0</a:t>
            </a:r>
            <a:endParaRPr lang="ru-RU" sz="1100" b="1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4665850" y="2901715"/>
            <a:ext cx="2738191" cy="600730"/>
            <a:chOff x="8288795" y="-1028650"/>
            <a:chExt cx="2738191" cy="600730"/>
          </a:xfrm>
        </p:grpSpPr>
        <p:sp>
          <p:nvSpPr>
            <p:cNvPr id="62" name="Овал 61"/>
            <p:cNvSpPr/>
            <p:nvPr/>
          </p:nvSpPr>
          <p:spPr>
            <a:xfrm>
              <a:off x="10281978" y="-1012909"/>
              <a:ext cx="745008" cy="584989"/>
            </a:xfrm>
            <a:prstGeom prst="ellipse">
              <a:avLst/>
            </a:prstGeom>
            <a:solidFill>
              <a:srgbClr val="3995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50,0</a:t>
              </a:r>
              <a:endParaRPr lang="ru-RU" sz="1100" b="1" dirty="0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8648836" y="-1028650"/>
              <a:ext cx="724390" cy="5921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25,0</a:t>
              </a:r>
              <a:endParaRPr lang="ru-RU" sz="1100" b="1" dirty="0"/>
            </a:p>
          </p:txBody>
        </p:sp>
        <p:sp>
          <p:nvSpPr>
            <p:cNvPr id="64" name="Стрелка вправо с вырезом 63"/>
            <p:cNvSpPr/>
            <p:nvPr/>
          </p:nvSpPr>
          <p:spPr>
            <a:xfrm>
              <a:off x="9395554" y="-942779"/>
              <a:ext cx="432048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Блок-схема: сохраненные данные 64"/>
            <p:cNvSpPr/>
            <p:nvPr/>
          </p:nvSpPr>
          <p:spPr>
            <a:xfrm>
              <a:off x="9883606" y="-1003550"/>
              <a:ext cx="432048" cy="57563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2022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6" name="Блок-схема: сохраненные данные 65"/>
            <p:cNvSpPr/>
            <p:nvPr/>
          </p:nvSpPr>
          <p:spPr>
            <a:xfrm>
              <a:off x="8288795" y="-1028650"/>
              <a:ext cx="432048" cy="57606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2021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67" name="Стрелка вправо с вырезом 66"/>
          <p:cNvSpPr/>
          <p:nvPr/>
        </p:nvSpPr>
        <p:spPr>
          <a:xfrm>
            <a:off x="7428508" y="2992183"/>
            <a:ext cx="432048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Блок-схема: сохраненные данные 67"/>
          <p:cNvSpPr/>
          <p:nvPr/>
        </p:nvSpPr>
        <p:spPr>
          <a:xfrm>
            <a:off x="7880745" y="2911430"/>
            <a:ext cx="432048" cy="57563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278535" y="2902071"/>
            <a:ext cx="745008" cy="584989"/>
          </a:xfrm>
          <a:prstGeom prst="ellipse">
            <a:avLst/>
          </a:prstGeom>
          <a:solidFill>
            <a:srgbClr val="399595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70,0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264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504" y="4219622"/>
            <a:ext cx="5054814" cy="8724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8185" y="3754518"/>
            <a:ext cx="1019080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2021г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922" y="4197541"/>
            <a:ext cx="5011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завершение реконструкции системы водоснабжения в с. </a:t>
            </a:r>
            <a:r>
              <a:rPr lang="ru-RU" sz="9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Майма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для подключения к Катунскому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водозабору;</a:t>
            </a:r>
          </a:p>
          <a:p>
            <a:pPr>
              <a:buFontTx/>
              <a:buChar char="-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оснащение государственных учреждений специализированной  лесопожарной техникой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1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2 ед.,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лесохозяйственной техникой 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11 ед.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строительство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4 объектов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: системы канализации и водоснабжения в с. </a:t>
            </a:r>
            <a:r>
              <a:rPr lang="ru-RU" sz="9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Иогач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и с. Артыбаш </a:t>
            </a:r>
            <a:r>
              <a:rPr lang="ru-RU" sz="9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Турочакского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района.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3897808" y="220519"/>
            <a:ext cx="5246192" cy="46102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 «Экология»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pic>
        <p:nvPicPr>
          <p:cNvPr id="13" name="Slide"/>
          <p:cNvPicPr>
            <a:picLocks noChangeAspect="1"/>
          </p:cNvPicPr>
          <p:nvPr/>
        </p:nvPicPr>
        <p:blipFill rotWithShape="1">
          <a:blip r:embed="rId2"/>
          <a:srcRect t="17898" r="46400" b="17297"/>
          <a:stretch/>
        </p:blipFill>
        <p:spPr>
          <a:xfrm>
            <a:off x="0" y="943375"/>
            <a:ext cx="4077446" cy="249989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884776" y="1815232"/>
            <a:ext cx="432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572000" y="771550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2847975" y="1706464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91846" y="1093942"/>
            <a:ext cx="4458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Отношение площади лесовосстановления и лесоразведения</a:t>
            </a:r>
            <a:br>
              <a:rPr lang="ru-RU" sz="1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к площади вырубленных и погибших лесных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насаждений, %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19624" y="1607187"/>
            <a:ext cx="1128855" cy="1125787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5" t="39438" r="30471" b="46175"/>
          <a:stretch/>
        </p:blipFill>
        <p:spPr bwMode="auto">
          <a:xfrm>
            <a:off x="339732" y="1865517"/>
            <a:ext cx="731176" cy="4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1016539" y="3475467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МЕРОПРИЯТИЯ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781186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572000" y="1607187"/>
            <a:ext cx="4076879" cy="570271"/>
            <a:chOff x="9614339" y="-570311"/>
            <a:chExt cx="4076879" cy="570271"/>
          </a:xfrm>
        </p:grpSpPr>
        <p:sp>
          <p:nvSpPr>
            <p:cNvPr id="66" name="Овал 65"/>
            <p:cNvSpPr/>
            <p:nvPr/>
          </p:nvSpPr>
          <p:spPr>
            <a:xfrm>
              <a:off x="13043147" y="-570311"/>
              <a:ext cx="648071" cy="527725"/>
            </a:xfrm>
            <a:prstGeom prst="ellipse">
              <a:avLst/>
            </a:prstGeom>
            <a:solidFill>
              <a:srgbClr val="3995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35,3</a:t>
              </a:r>
              <a:endParaRPr lang="ru-RU" sz="1200" b="1" dirty="0"/>
            </a:p>
          </p:txBody>
        </p:sp>
        <p:sp>
          <p:nvSpPr>
            <p:cNvPr id="67" name="Стрелка вправо с вырезом 66"/>
            <p:cNvSpPr/>
            <p:nvPr/>
          </p:nvSpPr>
          <p:spPr>
            <a:xfrm>
              <a:off x="12150376" y="-532331"/>
              <a:ext cx="432048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Блок-схема: сохраненные данные 67"/>
            <p:cNvSpPr/>
            <p:nvPr/>
          </p:nvSpPr>
          <p:spPr>
            <a:xfrm>
              <a:off x="12613086" y="-561103"/>
              <a:ext cx="432048" cy="51988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rgbClr val="0D1F79"/>
                  </a:solidFill>
                </a:rPr>
                <a:t>20</a:t>
              </a:r>
              <a:r>
                <a:rPr lang="en-US" sz="1600" b="1" dirty="0" smtClean="0">
                  <a:solidFill>
                    <a:srgbClr val="0D1F79"/>
                  </a:solidFill>
                </a:rPr>
                <a:t>21</a:t>
              </a:r>
              <a:endParaRPr lang="ru-RU" sz="1600" b="1" dirty="0">
                <a:solidFill>
                  <a:srgbClr val="0D1F79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9974380" y="-560669"/>
              <a:ext cx="648071" cy="5272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28,6</a:t>
              </a:r>
              <a:endParaRPr lang="ru-RU" sz="1200" b="1" dirty="0"/>
            </a:p>
          </p:txBody>
        </p:sp>
        <p:sp>
          <p:nvSpPr>
            <p:cNvPr id="70" name="Стрелка вправо с вырезом 69"/>
            <p:cNvSpPr/>
            <p:nvPr/>
          </p:nvSpPr>
          <p:spPr>
            <a:xfrm>
              <a:off x="10622452" y="-546999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Блок-схема: сохраненные данные 70"/>
            <p:cNvSpPr/>
            <p:nvPr/>
          </p:nvSpPr>
          <p:spPr>
            <a:xfrm>
              <a:off x="9614339" y="-553264"/>
              <a:ext cx="432048" cy="519883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rgbClr val="0D1F79"/>
                  </a:solidFill>
                </a:rPr>
                <a:t>2019</a:t>
              </a:r>
              <a:endParaRPr lang="ru-RU" sz="1600" b="1" dirty="0">
                <a:solidFill>
                  <a:srgbClr val="0D1F79"/>
                </a:solidFill>
              </a:endParaRPr>
            </a:p>
          </p:txBody>
        </p:sp>
        <p:sp>
          <p:nvSpPr>
            <p:cNvPr id="72" name="Блок-схема: сохраненные данные 71"/>
            <p:cNvSpPr/>
            <p:nvPr/>
          </p:nvSpPr>
          <p:spPr>
            <a:xfrm>
              <a:off x="11126507" y="-552829"/>
              <a:ext cx="432048" cy="519447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rgbClr val="0D1F79"/>
                  </a:solidFill>
                </a:rPr>
                <a:t>2020</a:t>
              </a:r>
              <a:endParaRPr lang="ru-RU" sz="1600" b="1" dirty="0">
                <a:solidFill>
                  <a:srgbClr val="0D1F79"/>
                </a:solidFill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11486549" y="-570311"/>
              <a:ext cx="648071" cy="5702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32,2</a:t>
              </a:r>
              <a:endParaRPr lang="ru-RU" sz="1200" b="1" dirty="0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1403648" y="2904714"/>
            <a:ext cx="2548154" cy="3189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510534" y="2859782"/>
            <a:ext cx="21253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Чистая страна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87624" y="3148394"/>
            <a:ext cx="21253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Сохранение лесов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393189" y="2337708"/>
            <a:ext cx="44581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Создание объектов инфраструктуры, направленных на снижение негативного воздействия на Телецкое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озеро, ед.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566411" y="2883471"/>
            <a:ext cx="4076879" cy="570271"/>
            <a:chOff x="9614339" y="-570311"/>
            <a:chExt cx="4076879" cy="570271"/>
          </a:xfrm>
        </p:grpSpPr>
        <p:sp>
          <p:nvSpPr>
            <p:cNvPr id="54" name="Овал 53"/>
            <p:cNvSpPr/>
            <p:nvPr/>
          </p:nvSpPr>
          <p:spPr>
            <a:xfrm>
              <a:off x="13043147" y="-570311"/>
              <a:ext cx="648071" cy="527725"/>
            </a:xfrm>
            <a:prstGeom prst="ellipse">
              <a:avLst/>
            </a:prstGeom>
            <a:solidFill>
              <a:srgbClr val="39959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4</a:t>
              </a:r>
              <a:endParaRPr lang="ru-RU" sz="1200" b="1" dirty="0"/>
            </a:p>
          </p:txBody>
        </p:sp>
        <p:sp>
          <p:nvSpPr>
            <p:cNvPr id="55" name="Стрелка вправо с вырезом 54"/>
            <p:cNvSpPr/>
            <p:nvPr/>
          </p:nvSpPr>
          <p:spPr>
            <a:xfrm>
              <a:off x="12150376" y="-532331"/>
              <a:ext cx="432048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Блок-схема: сохраненные данные 55"/>
            <p:cNvSpPr/>
            <p:nvPr/>
          </p:nvSpPr>
          <p:spPr>
            <a:xfrm>
              <a:off x="12613086" y="-561103"/>
              <a:ext cx="432048" cy="51988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rgbClr val="0D1F79"/>
                  </a:solidFill>
                </a:rPr>
                <a:t>20</a:t>
              </a:r>
              <a:r>
                <a:rPr lang="en-US" sz="1600" b="1" dirty="0" smtClean="0">
                  <a:solidFill>
                    <a:srgbClr val="0D1F79"/>
                  </a:solidFill>
                </a:rPr>
                <a:t>2</a:t>
              </a:r>
              <a:r>
                <a:rPr lang="ru-RU" sz="1600" b="1" dirty="0" smtClean="0">
                  <a:solidFill>
                    <a:srgbClr val="0D1F79"/>
                  </a:solidFill>
                </a:rPr>
                <a:t>3</a:t>
              </a:r>
              <a:endParaRPr lang="ru-RU" sz="1600" b="1" dirty="0">
                <a:solidFill>
                  <a:srgbClr val="0D1F79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9974380" y="-560669"/>
              <a:ext cx="648071" cy="52728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2</a:t>
              </a:r>
              <a:endParaRPr lang="ru-RU" sz="1200" b="1" dirty="0"/>
            </a:p>
          </p:txBody>
        </p:sp>
        <p:sp>
          <p:nvSpPr>
            <p:cNvPr id="74" name="Стрелка вправо с вырезом 73"/>
            <p:cNvSpPr/>
            <p:nvPr/>
          </p:nvSpPr>
          <p:spPr>
            <a:xfrm>
              <a:off x="10622452" y="-546999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Блок-схема: сохраненные данные 74"/>
            <p:cNvSpPr/>
            <p:nvPr/>
          </p:nvSpPr>
          <p:spPr>
            <a:xfrm>
              <a:off x="9614339" y="-553264"/>
              <a:ext cx="432048" cy="519883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rgbClr val="0D1F79"/>
                  </a:solidFill>
                </a:rPr>
                <a:t>2021</a:t>
              </a:r>
              <a:endParaRPr lang="ru-RU" sz="1600" b="1" dirty="0">
                <a:solidFill>
                  <a:srgbClr val="0D1F79"/>
                </a:solidFill>
              </a:endParaRPr>
            </a:p>
          </p:txBody>
        </p:sp>
        <p:sp>
          <p:nvSpPr>
            <p:cNvPr id="76" name="Блок-схема: сохраненные данные 75"/>
            <p:cNvSpPr/>
            <p:nvPr/>
          </p:nvSpPr>
          <p:spPr>
            <a:xfrm>
              <a:off x="11126507" y="-552829"/>
              <a:ext cx="432048" cy="519447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rgbClr val="0D1F79"/>
                  </a:solidFill>
                </a:rPr>
                <a:t>2022</a:t>
              </a:r>
              <a:endParaRPr lang="ru-RU" sz="1600" b="1" dirty="0">
                <a:solidFill>
                  <a:srgbClr val="0D1F79"/>
                </a:solidFill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11486549" y="-570311"/>
              <a:ext cx="648071" cy="5702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4</a:t>
              </a:r>
              <a:endParaRPr lang="ru-R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1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9943"/>
            <a:ext cx="850582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520280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653648"/>
            <a:ext cx="8280920" cy="17281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 smtClean="0">
              <a:solidFill>
                <a:srgbClr val="0D1F79"/>
              </a:solidFill>
              <a:latin typeface="Century Gothic" pitchFamily="34" charset="0"/>
            </a:endParaRPr>
          </a:p>
          <a:p>
            <a:r>
              <a:rPr lang="ru-RU" sz="4000" b="1" dirty="0" smtClean="0">
                <a:solidFill>
                  <a:srgbClr val="0D1F79"/>
                </a:solidFill>
                <a:latin typeface="Century Gothic" pitchFamily="34" charset="0"/>
              </a:rPr>
              <a:t>Спасибо за внимание!</a:t>
            </a:r>
            <a:endParaRPr lang="ru-RU" sz="1600" b="1" dirty="0">
              <a:solidFill>
                <a:srgbClr val="0D1F79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D1F7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702"/>
            <a:ext cx="6858000" cy="385762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1" y="3562998"/>
            <a:ext cx="3388998" cy="644658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Национальные проекты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1" y="4266065"/>
            <a:ext cx="3390566" cy="729081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Комплексный план </a:t>
            </a:r>
            <a:endParaRPr lang="ru-RU" sz="14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модернизации </a:t>
            </a:r>
            <a:r>
              <a:rPr lang="ru-RU" sz="1400" b="1" dirty="0">
                <a:latin typeface="Century Gothic" panose="020B0502020202020204" pitchFamily="34" charset="0"/>
              </a:rPr>
              <a:t>и расширения магистральной инфраструктуры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3565430"/>
            <a:ext cx="1656184" cy="1458162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Федеральные 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Проекты</a:t>
            </a:r>
          </a:p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46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52121" y="3579862"/>
            <a:ext cx="3240360" cy="1458162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во всех</a:t>
            </a:r>
          </a:p>
          <a:p>
            <a:pPr algn="ctr"/>
            <a:r>
              <a:rPr lang="ru-RU" sz="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Региональные проекты </a:t>
            </a:r>
            <a:endParaRPr lang="ru-RU" sz="1400" b="1" dirty="0" smtClean="0">
              <a:latin typeface="Century Gothic" panose="020B0502020202020204" pitchFamily="34" charset="0"/>
            </a:endParaRPr>
          </a:p>
          <a:p>
            <a:pPr algn="ctr"/>
            <a:endParaRPr lang="ru-RU" sz="8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субъектах РФ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3318051" y="3903604"/>
            <a:ext cx="648072" cy="720080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5400094" y="3948902"/>
            <a:ext cx="648072" cy="720082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29471"/>
            <a:ext cx="5760640" cy="3780420"/>
          </a:xfrm>
          <a:prstGeom prst="rect">
            <a:avLst/>
          </a:prstGeom>
          <a:pattFill prst="pct5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13" name="Овал 12"/>
          <p:cNvSpPr/>
          <p:nvPr/>
        </p:nvSpPr>
        <p:spPr>
          <a:xfrm>
            <a:off x="2543732" y="1647573"/>
            <a:ext cx="1971525" cy="194421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2075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balanced" dir="t"/>
          </a:scene3d>
          <a:sp3d prstMaterial="dkEdge">
            <a:bevelT w="165100" prst="coolSlan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11</a:t>
            </a:r>
            <a:r>
              <a:rPr lang="ru-RU" sz="1600" b="1" dirty="0" smtClean="0"/>
              <a:t> </a:t>
            </a:r>
            <a:r>
              <a:rPr lang="ru-RU" sz="1400" b="1" dirty="0" smtClean="0"/>
              <a:t>национальных  проектов</a:t>
            </a:r>
            <a:endParaRPr lang="ru-RU" sz="1400" b="1" dirty="0"/>
          </a:p>
        </p:txBody>
      </p:sp>
      <p:sp>
        <p:nvSpPr>
          <p:cNvPr id="15" name="Овал 14"/>
          <p:cNvSpPr/>
          <p:nvPr/>
        </p:nvSpPr>
        <p:spPr>
          <a:xfrm>
            <a:off x="6564841" y="1691081"/>
            <a:ext cx="2010617" cy="1900707"/>
          </a:xfrm>
          <a:prstGeom prst="ellipse">
            <a:avLst/>
          </a:prstGeom>
          <a:solidFill>
            <a:schemeClr val="bg1">
              <a:lumMod val="50000"/>
            </a:schemeClr>
          </a:solidFill>
          <a:ln w="92075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balanced" dir="t"/>
          </a:scene3d>
          <a:sp3d prstMaterial="dkEdge">
            <a:bevelT w="165100" prst="coolSlan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43</a:t>
            </a: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региональных проекта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72700" y="87474"/>
            <a:ext cx="4771300" cy="69249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Перечень национальных проектов,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которые включился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регион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19" y="456997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* реализуется федеральными образовательными учреждениями</a:t>
            </a: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**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планируется участие с 2023 года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06651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D1F79"/>
                </a:solidFill>
                <a:latin typeface="Century Gothic" pitchFamily="34" charset="0"/>
              </a:rPr>
              <a:t>**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376264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51367" y="239879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</a:rPr>
              <a:t>*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0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77628"/>
            <a:ext cx="5297800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Структура финансирования национальных проектов в Республике Алтай на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2019-2022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гг.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38130" y="657376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D1F79"/>
                </a:solidFill>
                <a:latin typeface="Century Gothic" pitchFamily="34" charset="0"/>
              </a:rPr>
              <a:t>2020 год</a:t>
            </a:r>
            <a:endParaRPr lang="ru-RU" sz="1400" b="1" dirty="0">
              <a:solidFill>
                <a:srgbClr val="0D1F79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402065"/>
            <a:ext cx="6620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Общий объем финансирования национальных проектов в 2019-2022 гг., млн. руб.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376264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463400"/>
              </p:ext>
            </p:extLst>
          </p:nvPr>
        </p:nvGraphicFramePr>
        <p:xfrm>
          <a:off x="244983" y="870340"/>
          <a:ext cx="4129183" cy="162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735529"/>
              </p:ext>
            </p:extLst>
          </p:nvPr>
        </p:nvGraphicFramePr>
        <p:xfrm>
          <a:off x="4283968" y="693181"/>
          <a:ext cx="3890956" cy="195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714371"/>
            <a:ext cx="5040560" cy="24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166513"/>
            <a:ext cx="5246192" cy="4610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Финансовое обеспечение национальных проектов в Республике Алтай на 2021 г.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048"/>
            <a:ext cx="2664296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138139"/>
              </p:ext>
            </p:extLst>
          </p:nvPr>
        </p:nvGraphicFramePr>
        <p:xfrm>
          <a:off x="1115616" y="987574"/>
          <a:ext cx="70567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47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4821608" y="3981995"/>
            <a:ext cx="4142880" cy="11172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троительство 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2 физкультурно-оздоровительных комплексов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: в г. Горно-Алтайске и с. Усть-Кан;</a:t>
            </a:r>
          </a:p>
          <a:p>
            <a:pPr marL="171450" indent="-171450">
              <a:buFontTx/>
              <a:buChar char="-"/>
            </a:pP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построена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1 площадка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ГТО открытого типа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оснащение оборудованием спортивной школы олимпийского резерва;</a:t>
            </a:r>
          </a:p>
          <a:p>
            <a:pPr marL="171450" indent="-171450">
              <a:buFontTx/>
              <a:buChar char="-"/>
            </a:pP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выплаты в целях поддержки семей при рождении детей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3225" y="3939850"/>
            <a:ext cx="4652440" cy="11317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Tx/>
              <a:buChar char="-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строительство 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14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детских садов на 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1140 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мест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;</a:t>
            </a:r>
            <a:endParaRPr lang="ru-RU" sz="9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180975" indent="-180975">
              <a:buFontTx/>
              <a:buChar char="-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проведение вакцинации против пневмококковой инфекции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пожилых граждан;</a:t>
            </a:r>
          </a:p>
          <a:p>
            <a:pPr marL="180975" indent="-180975">
              <a:buFontTx/>
              <a:buChar char="-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доставка граждан старше 65 лет, проживающих в сельской местности, в медицинские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организации;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Slide"/>
          <p:cNvPicPr>
            <a:picLocks noChangeAspect="1"/>
          </p:cNvPicPr>
          <p:nvPr/>
        </p:nvPicPr>
        <p:blipFill rotWithShape="1">
          <a:blip r:embed="rId2"/>
          <a:srcRect t="17519" r="47066" b="13741"/>
          <a:stretch/>
        </p:blipFill>
        <p:spPr>
          <a:xfrm>
            <a:off x="-8431" y="735546"/>
            <a:ext cx="4364407" cy="2652223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897808" y="220519"/>
            <a:ext cx="5246192" cy="461021"/>
          </a:xfrm>
        </p:spPr>
        <p:txBody>
          <a:bodyPr/>
          <a:lstStyle/>
          <a:p>
            <a:r>
              <a:rPr lang="ru-RU" sz="1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 «Демография»</a:t>
            </a:r>
            <a:endParaRPr lang="ru-RU" sz="1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7756" y="1464229"/>
            <a:ext cx="1173884" cy="1137651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5684" y="3354403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МЕРОПРИЯТИЯ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73772" y="3632474"/>
            <a:ext cx="1019080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2021г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88024" y="747526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sz="1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847975" y="1580257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22163" y="1096111"/>
            <a:ext cx="432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D1F79"/>
                </a:solidFill>
              </a:rPr>
              <a:t>Количество дополнительно созданных мест с целью обеспечения дошкольным образованием детей в возрасте до 3 лет нарастающим </a:t>
            </a:r>
            <a:r>
              <a:rPr lang="ru-RU" sz="1200" b="1" dirty="0" smtClean="0">
                <a:solidFill>
                  <a:srgbClr val="0D1F79"/>
                </a:solidFill>
              </a:rPr>
              <a:t>итогом, мест</a:t>
            </a:r>
            <a:endParaRPr lang="ru-RU" sz="1200" b="1" dirty="0">
              <a:solidFill>
                <a:srgbClr val="0D1F79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08512" y="2668096"/>
            <a:ext cx="442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D1F79"/>
                </a:solidFill>
              </a:rPr>
              <a:t>Доля населения РФ, систематически занимающихся физкультурой и спортом, в возрасте 3-79 лет,%</a:t>
            </a:r>
            <a:endParaRPr lang="ru-RU" sz="1200" b="1" dirty="0">
              <a:solidFill>
                <a:srgbClr val="0D1F7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5" t="50000" r="30202" b="33357"/>
          <a:stretch/>
        </p:blipFill>
        <p:spPr bwMode="auto">
          <a:xfrm>
            <a:off x="305059" y="1686013"/>
            <a:ext cx="882565" cy="66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596455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755665" y="1919539"/>
            <a:ext cx="2514058" cy="594227"/>
            <a:chOff x="5472099" y="-1172666"/>
            <a:chExt cx="2514058" cy="594227"/>
          </a:xfrm>
        </p:grpSpPr>
        <p:sp>
          <p:nvSpPr>
            <p:cNvPr id="44" name="Овал 43"/>
            <p:cNvSpPr/>
            <p:nvPr/>
          </p:nvSpPr>
          <p:spPr>
            <a:xfrm>
              <a:off x="7344308" y="-1172666"/>
              <a:ext cx="641849" cy="5942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/>
                <a:t>575</a:t>
              </a:r>
              <a:endParaRPr lang="ru-RU" sz="1000" b="1" dirty="0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832140" y="-1172666"/>
              <a:ext cx="648072" cy="5942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 smtClean="0"/>
                <a:t>505</a:t>
              </a:r>
              <a:endParaRPr lang="ru-RU" sz="1050" b="1" dirty="0"/>
            </a:p>
          </p:txBody>
        </p:sp>
        <p:sp>
          <p:nvSpPr>
            <p:cNvPr id="48" name="Стрелка вправо с вырезом 47"/>
            <p:cNvSpPr/>
            <p:nvPr/>
          </p:nvSpPr>
          <p:spPr>
            <a:xfrm>
              <a:off x="6480212" y="-1046010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Блок-схема: сохраненные данные 48"/>
            <p:cNvSpPr/>
            <p:nvPr/>
          </p:nvSpPr>
          <p:spPr>
            <a:xfrm>
              <a:off x="5472099" y="-1129721"/>
              <a:ext cx="432048" cy="50913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Блок-схема: сохраненные данные 49"/>
            <p:cNvSpPr/>
            <p:nvPr/>
          </p:nvSpPr>
          <p:spPr>
            <a:xfrm>
              <a:off x="6984267" y="-1160645"/>
              <a:ext cx="432048" cy="54006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04167" y="3251981"/>
            <a:ext cx="2514058" cy="594227"/>
            <a:chOff x="9615702" y="-917699"/>
            <a:chExt cx="2514058" cy="594227"/>
          </a:xfrm>
        </p:grpSpPr>
        <p:sp>
          <p:nvSpPr>
            <p:cNvPr id="52" name="Овал 51"/>
            <p:cNvSpPr/>
            <p:nvPr/>
          </p:nvSpPr>
          <p:spPr>
            <a:xfrm>
              <a:off x="11487911" y="-917699"/>
              <a:ext cx="641849" cy="59422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42,6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9975743" y="-917699"/>
              <a:ext cx="648072" cy="59422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35,3</a:t>
              </a:r>
              <a:endParaRPr lang="ru-RU" sz="1200" b="1" dirty="0"/>
            </a:p>
          </p:txBody>
        </p:sp>
        <p:sp>
          <p:nvSpPr>
            <p:cNvPr id="56" name="Стрелка вправо с вырезом 55"/>
            <p:cNvSpPr/>
            <p:nvPr/>
          </p:nvSpPr>
          <p:spPr>
            <a:xfrm>
              <a:off x="10623815" y="-791043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Блок-схема: сохраненные данные 56"/>
            <p:cNvSpPr/>
            <p:nvPr/>
          </p:nvSpPr>
          <p:spPr>
            <a:xfrm>
              <a:off x="9615702" y="-874754"/>
              <a:ext cx="432048" cy="50913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Блок-схема: сохраненные данные 57"/>
            <p:cNvSpPr/>
            <p:nvPr/>
          </p:nvSpPr>
          <p:spPr>
            <a:xfrm>
              <a:off x="11127870" y="-905678"/>
              <a:ext cx="432048" cy="540060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5" y="2003273"/>
            <a:ext cx="426757" cy="426757"/>
          </a:xfrm>
          <a:prstGeom prst="rect">
            <a:avLst/>
          </a:prstGeom>
        </p:spPr>
      </p:pic>
      <p:sp>
        <p:nvSpPr>
          <p:cNvPr id="61" name="Овал 60"/>
          <p:cNvSpPr/>
          <p:nvPr/>
        </p:nvSpPr>
        <p:spPr>
          <a:xfrm>
            <a:off x="8161819" y="1923064"/>
            <a:ext cx="641849" cy="594227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2396</a:t>
            </a:r>
            <a:endParaRPr lang="ru-RU" sz="1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067" y="3351497"/>
            <a:ext cx="481626" cy="426757"/>
          </a:xfrm>
          <a:prstGeom prst="rect">
            <a:avLst/>
          </a:prstGeom>
        </p:spPr>
      </p:pic>
      <p:sp>
        <p:nvSpPr>
          <p:cNvPr id="63" name="Блок-схема: сохраненные данные 62"/>
          <p:cNvSpPr/>
          <p:nvPr/>
        </p:nvSpPr>
        <p:spPr>
          <a:xfrm>
            <a:off x="7776984" y="3251981"/>
            <a:ext cx="432048" cy="54006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8161818" y="3213448"/>
            <a:ext cx="641849" cy="594227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r>
              <a:rPr lang="en-US" sz="1100" b="1" dirty="0" smtClean="0">
                <a:solidFill>
                  <a:schemeClr val="bg1"/>
                </a:solidFill>
              </a:rPr>
              <a:t>5,2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13936" y="843558"/>
            <a:ext cx="2359880" cy="4153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Содействие занятости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19720" y="1927904"/>
            <a:ext cx="2431890" cy="2838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Старшее поколение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36" name="Блок-схема: сохраненные данные 35"/>
          <p:cNvSpPr/>
          <p:nvPr/>
        </p:nvSpPr>
        <p:spPr>
          <a:xfrm>
            <a:off x="7776984" y="1943520"/>
            <a:ext cx="432048" cy="540060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897808" y="123478"/>
            <a:ext cx="5246192" cy="46102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 «Здравоохранение»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 rotWithShape="1">
          <a:blip r:embed="rId2"/>
          <a:srcRect t="17755" r="46267" b="18007"/>
          <a:stretch/>
        </p:blipFill>
        <p:spPr>
          <a:xfrm>
            <a:off x="0" y="730248"/>
            <a:ext cx="3923927" cy="243077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7504" y="1367723"/>
            <a:ext cx="1152128" cy="1125787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61461" y="3967853"/>
            <a:ext cx="4752529" cy="10521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для Регионального сосудистого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центра закуплено медицинское оборудование;</a:t>
            </a:r>
          </a:p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внедрение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медицинских организациях государственной системы здравоохранения медицинских информационных систем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74" y="3799159"/>
            <a:ext cx="4178086" cy="12208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Tx/>
              <a:buChar char="-"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приобрести </a:t>
            </a:r>
            <a:r>
              <a:rPr lang="ru-RU" sz="1000" dirty="0">
                <a:solidFill>
                  <a:srgbClr val="FF0000"/>
                </a:solidFill>
                <a:latin typeface="Century Gothic" pitchFamily="34" charset="0"/>
              </a:rPr>
              <a:t>30 единиц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передвижных медицинских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комплексов;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marL="85725" indent="-85725">
              <a:buFontTx/>
              <a:buChar char="-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выполнить </a:t>
            </a:r>
            <a:r>
              <a:rPr lang="ru-RU" sz="1000" dirty="0" smtClean="0">
                <a:solidFill>
                  <a:srgbClr val="FF0000"/>
                </a:solidFill>
                <a:latin typeface="Century Gothic" pitchFamily="34" charset="0"/>
              </a:rPr>
              <a:t>176  </a:t>
            </a:r>
            <a:r>
              <a:rPr lang="ru-RU" sz="1000" dirty="0">
                <a:solidFill>
                  <a:srgbClr val="FF0000"/>
                </a:solidFill>
                <a:latin typeface="Century Gothic" pitchFamily="34" charset="0"/>
              </a:rPr>
              <a:t>вылетов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санитарной авиации;</a:t>
            </a:r>
          </a:p>
          <a:p>
            <a:pPr marL="85725" indent="-85725">
              <a:buFontTx/>
              <a:buChar char="-"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ля оснащения онкологического отделения </a:t>
            </a:r>
            <a:r>
              <a:rPr lang="ru-RU" sz="10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Ресбольницы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закуплено </a:t>
            </a:r>
            <a:r>
              <a:rPr lang="ru-RU" sz="1000" dirty="0">
                <a:solidFill>
                  <a:srgbClr val="FF0000"/>
                </a:solidFill>
                <a:latin typeface="Century Gothic" pitchFamily="34" charset="0"/>
              </a:rPr>
              <a:t>3 единицы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медицинского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оборудования;</a:t>
            </a:r>
            <a:endParaRPr lang="ru-RU" sz="1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1963" y="3512136"/>
            <a:ext cx="1019080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2021г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10693" y="1014648"/>
            <a:ext cx="48597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Больничная летальность от инфаркта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</a:rPr>
              <a:t>миокарда, %</a:t>
            </a:r>
            <a:endParaRPr lang="ru-RU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283967" y="1899578"/>
            <a:ext cx="4968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Одногодичная летальность больных со злокачественными</a:t>
            </a:r>
            <a:br>
              <a:rPr lang="ru-RU" sz="1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новообразованиями (умерли в течение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года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с момента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установления диагноза из числа больных,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впервые взятых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на учет в </a:t>
            </a:r>
            <a:r>
              <a:rPr lang="ru-RU" sz="1000" b="1" dirty="0" err="1" smtClean="0">
                <a:solidFill>
                  <a:schemeClr val="tx2">
                    <a:lumMod val="75000"/>
                  </a:schemeClr>
                </a:solidFill>
              </a:rPr>
              <a:t>предыд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году), %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572000" y="3030220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Смертность детей в возрасте 0-4 года, на 1000  родившихся живыми</a:t>
            </a:r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4644008" y="747526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4" t="50255" r="31084" b="29784"/>
          <a:stretch/>
        </p:blipFill>
        <p:spPr bwMode="auto">
          <a:xfrm>
            <a:off x="323528" y="1560255"/>
            <a:ext cx="673800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394725" y="3209444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МЕРОПРИЯТИЯ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517609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657687" y="1398498"/>
            <a:ext cx="2505270" cy="548947"/>
            <a:chOff x="6406413" y="1381669"/>
            <a:chExt cx="2505270" cy="548947"/>
          </a:xfrm>
        </p:grpSpPr>
        <p:sp>
          <p:nvSpPr>
            <p:cNvPr id="64" name="Овал 63"/>
            <p:cNvSpPr/>
            <p:nvPr/>
          </p:nvSpPr>
          <p:spPr>
            <a:xfrm>
              <a:off x="6780755" y="1395619"/>
              <a:ext cx="648071" cy="53499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12,0</a:t>
              </a:r>
              <a:endParaRPr lang="ru-RU" sz="1200" b="1" dirty="0"/>
            </a:p>
          </p:txBody>
        </p:sp>
        <p:sp>
          <p:nvSpPr>
            <p:cNvPr id="65" name="Стрелка вправо с вырезом 64"/>
            <p:cNvSpPr/>
            <p:nvPr/>
          </p:nvSpPr>
          <p:spPr>
            <a:xfrm>
              <a:off x="7394613" y="1455607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Блок-схема: сохраненные данные 65"/>
            <p:cNvSpPr/>
            <p:nvPr/>
          </p:nvSpPr>
          <p:spPr>
            <a:xfrm>
              <a:off x="6406413" y="1395619"/>
              <a:ext cx="432048" cy="534997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7" name="Блок-схема: сохраненные данные 66"/>
            <p:cNvSpPr/>
            <p:nvPr/>
          </p:nvSpPr>
          <p:spPr>
            <a:xfrm>
              <a:off x="7894925" y="1381669"/>
              <a:ext cx="432048" cy="534998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8274167" y="1395620"/>
              <a:ext cx="637516" cy="526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9,0</a:t>
              </a:r>
              <a:endParaRPr lang="ru-RU" sz="1100" b="1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610267" y="2510140"/>
            <a:ext cx="2539483" cy="548947"/>
            <a:chOff x="4242115" y="-1011429"/>
            <a:chExt cx="2539483" cy="548947"/>
          </a:xfrm>
        </p:grpSpPr>
        <p:sp>
          <p:nvSpPr>
            <p:cNvPr id="48" name="Овал 47"/>
            <p:cNvSpPr/>
            <p:nvPr/>
          </p:nvSpPr>
          <p:spPr>
            <a:xfrm>
              <a:off x="4616457" y="-997479"/>
              <a:ext cx="648071" cy="53499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21</a:t>
              </a:r>
              <a:endParaRPr lang="ru-RU" sz="1200" b="1" dirty="0"/>
            </a:p>
          </p:txBody>
        </p:sp>
        <p:sp>
          <p:nvSpPr>
            <p:cNvPr id="49" name="Стрелка вправо с вырезом 48"/>
            <p:cNvSpPr/>
            <p:nvPr/>
          </p:nvSpPr>
          <p:spPr>
            <a:xfrm>
              <a:off x="5264528" y="-937491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сохраненные данные 49"/>
            <p:cNvSpPr/>
            <p:nvPr/>
          </p:nvSpPr>
          <p:spPr>
            <a:xfrm>
              <a:off x="4242115" y="-997479"/>
              <a:ext cx="432048" cy="534997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1" name="Блок-схема: сохраненные данные 50"/>
            <p:cNvSpPr/>
            <p:nvPr/>
          </p:nvSpPr>
          <p:spPr>
            <a:xfrm>
              <a:off x="5764840" y="-1011429"/>
              <a:ext cx="432048" cy="534998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6144082" y="-997478"/>
              <a:ext cx="637516" cy="526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19,7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659695" y="3349713"/>
            <a:ext cx="2539483" cy="549244"/>
            <a:chOff x="8695659" y="-880248"/>
            <a:chExt cx="2539483" cy="549244"/>
          </a:xfrm>
        </p:grpSpPr>
        <p:sp>
          <p:nvSpPr>
            <p:cNvPr id="56" name="Овал 55"/>
            <p:cNvSpPr/>
            <p:nvPr/>
          </p:nvSpPr>
          <p:spPr>
            <a:xfrm>
              <a:off x="9070001" y="-866001"/>
              <a:ext cx="648071" cy="53499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10,5</a:t>
              </a:r>
              <a:endParaRPr lang="ru-RU" sz="1200" b="1" dirty="0"/>
            </a:p>
          </p:txBody>
        </p:sp>
        <p:sp>
          <p:nvSpPr>
            <p:cNvPr id="57" name="Стрелка вправо с вырезом 56"/>
            <p:cNvSpPr/>
            <p:nvPr/>
          </p:nvSpPr>
          <p:spPr>
            <a:xfrm>
              <a:off x="9718072" y="-806013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сохраненные данные 57"/>
            <p:cNvSpPr/>
            <p:nvPr/>
          </p:nvSpPr>
          <p:spPr>
            <a:xfrm>
              <a:off x="8695659" y="-866001"/>
              <a:ext cx="432048" cy="534997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7" name="Блок-схема: сохраненные данные 86"/>
            <p:cNvSpPr/>
            <p:nvPr/>
          </p:nvSpPr>
          <p:spPr>
            <a:xfrm>
              <a:off x="10218384" y="-879951"/>
              <a:ext cx="432048" cy="534998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0597626" y="-866000"/>
              <a:ext cx="637516" cy="526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10,2</a:t>
              </a:r>
              <a:endParaRPr lang="ru-RU" sz="1100" b="1" dirty="0"/>
            </a:p>
          </p:txBody>
        </p:sp>
        <p:sp>
          <p:nvSpPr>
            <p:cNvPr id="71" name="Блок-схема: сохраненные данные 70"/>
            <p:cNvSpPr/>
            <p:nvPr/>
          </p:nvSpPr>
          <p:spPr>
            <a:xfrm>
              <a:off x="10221270" y="-880248"/>
              <a:ext cx="432048" cy="534998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821" y="1468937"/>
            <a:ext cx="481626" cy="420660"/>
          </a:xfrm>
          <a:prstGeom prst="rect">
            <a:avLst/>
          </a:prstGeom>
        </p:spPr>
      </p:pic>
      <p:sp>
        <p:nvSpPr>
          <p:cNvPr id="44" name="Блок-схема: сохраненные данные 43"/>
          <p:cNvSpPr/>
          <p:nvPr/>
        </p:nvSpPr>
        <p:spPr>
          <a:xfrm>
            <a:off x="7681970" y="1423772"/>
            <a:ext cx="432048" cy="534998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8096810" y="1361272"/>
            <a:ext cx="620437" cy="567908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8,8</a:t>
            </a:r>
            <a:endParaRPr lang="ru-RU" sz="11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052" y="2544346"/>
            <a:ext cx="481626" cy="426757"/>
          </a:xfrm>
          <a:prstGeom prst="rect">
            <a:avLst/>
          </a:prstGeom>
        </p:spPr>
      </p:pic>
      <p:sp>
        <p:nvSpPr>
          <p:cNvPr id="69" name="Блок-схема: сохраненные данные 68"/>
          <p:cNvSpPr/>
          <p:nvPr/>
        </p:nvSpPr>
        <p:spPr>
          <a:xfrm>
            <a:off x="7653980" y="2489267"/>
            <a:ext cx="432048" cy="534998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8096810" y="2494821"/>
            <a:ext cx="637516" cy="52636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18,5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458" y="3403874"/>
            <a:ext cx="481626" cy="426757"/>
          </a:xfrm>
          <a:prstGeom prst="rect">
            <a:avLst/>
          </a:prstGeom>
        </p:spPr>
      </p:pic>
      <p:sp>
        <p:nvSpPr>
          <p:cNvPr id="72" name="Блок-схема: сохраненные данные 71"/>
          <p:cNvSpPr/>
          <p:nvPr/>
        </p:nvSpPr>
        <p:spPr>
          <a:xfrm>
            <a:off x="7681970" y="3392688"/>
            <a:ext cx="432048" cy="534998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109884" y="3361152"/>
            <a:ext cx="637516" cy="52636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9,9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840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991" y="3882036"/>
            <a:ext cx="4517835" cy="12099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создание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12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мастерских при образовательных организациях, реализующих программы </a:t>
            </a:r>
            <a:r>
              <a:rPr lang="ru-RU" sz="9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СПО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;</a:t>
            </a:r>
          </a:p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увеличение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скорости подключения школ к сети интернет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до 50 Мб/с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в сельских школах и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до 100 Мб/с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в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городских;</a:t>
            </a:r>
          </a:p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обеспечение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деятельности центра поддержки добровольчества (</a:t>
            </a:r>
            <a:r>
              <a:rPr lang="ru-RU" sz="9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волонтерства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).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60" y="3834711"/>
            <a:ext cx="4258742" cy="12573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rgbClr val="0D1F79"/>
                </a:solidFill>
                <a:latin typeface="Century Gothic" pitchFamily="34" charset="0"/>
              </a:rPr>
              <a:t>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создание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новых мест в общеобразовательных организациях не менее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574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900" dirty="0" smtClean="0">
                <a:solidFill>
                  <a:srgbClr val="C00000"/>
                </a:solidFill>
                <a:latin typeface="Century Gothic" pitchFamily="34" charset="0"/>
              </a:rPr>
              <a:t>новых мест;</a:t>
            </a:r>
          </a:p>
          <a:p>
            <a:pPr>
              <a:buFontTx/>
              <a:buChar char="-"/>
            </a:pP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создание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«Точек роста» (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28 </a:t>
            </a:r>
            <a:r>
              <a:rPr lang="ru-RU" sz="900" dirty="0" err="1" smtClean="0">
                <a:solidFill>
                  <a:srgbClr val="FF0000"/>
                </a:solidFill>
                <a:latin typeface="Century Gothic" pitchFamily="34" charset="0"/>
              </a:rPr>
              <a:t>ед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).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;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создание Центра непрерывного профессионального мастерства 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(1 ед.);</a:t>
            </a:r>
            <a:endParaRPr lang="ru-RU" sz="900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- создание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 общеобразовательных организациях, расположенных в сельской местности , условий для занятий физической культурой и спортом </a:t>
            </a:r>
            <a:r>
              <a:rPr lang="ru-RU" sz="900" dirty="0" smtClean="0">
                <a:solidFill>
                  <a:srgbClr val="FF0000"/>
                </a:solidFill>
                <a:latin typeface="Century Gothic" pitchFamily="34" charset="0"/>
              </a:rPr>
              <a:t>(26 </a:t>
            </a:r>
            <a:r>
              <a:rPr lang="ru-RU" sz="900" dirty="0">
                <a:solidFill>
                  <a:srgbClr val="FF0000"/>
                </a:solidFill>
                <a:latin typeface="Century Gothic" pitchFamily="34" charset="0"/>
              </a:rPr>
              <a:t>школ);</a:t>
            </a:r>
          </a:p>
          <a:p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8224" y="3417938"/>
            <a:ext cx="1019080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2021г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3897808" y="220519"/>
            <a:ext cx="5246192" cy="46102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 «Образование»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pic>
        <p:nvPicPr>
          <p:cNvPr id="12" name="Slide"/>
          <p:cNvPicPr>
            <a:picLocks noChangeAspect="1"/>
          </p:cNvPicPr>
          <p:nvPr/>
        </p:nvPicPr>
        <p:blipFill rotWithShape="1">
          <a:blip r:embed="rId2"/>
          <a:srcRect t="16439" r="46667" b="34562"/>
          <a:stretch/>
        </p:blipFill>
        <p:spPr>
          <a:xfrm>
            <a:off x="52079" y="805829"/>
            <a:ext cx="4248472" cy="185432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1114" y="1500211"/>
            <a:ext cx="1213180" cy="1125787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35696" y="2409732"/>
            <a:ext cx="2232248" cy="2341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Социальная активность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95528" y="747526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988735"/>
            <a:ext cx="464916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Создано новых мест в общеобразовательных организациях, место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860032" y="1290779"/>
            <a:ext cx="2443114" cy="529105"/>
            <a:chOff x="6449366" y="1322566"/>
            <a:chExt cx="2443114" cy="529105"/>
          </a:xfrm>
        </p:grpSpPr>
        <p:sp>
          <p:nvSpPr>
            <p:cNvPr id="31" name="Овал 30"/>
            <p:cNvSpPr/>
            <p:nvPr/>
          </p:nvSpPr>
          <p:spPr>
            <a:xfrm>
              <a:off x="8321575" y="1322566"/>
              <a:ext cx="570905" cy="529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/>
                <a:t>379</a:t>
              </a:r>
              <a:endParaRPr lang="ru-RU" sz="1100" b="1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809407" y="1322566"/>
              <a:ext cx="570905" cy="52910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/>
                <a:t>80</a:t>
              </a:r>
              <a:endParaRPr lang="ru-RU" sz="1400" b="1" dirty="0"/>
            </a:p>
          </p:txBody>
        </p:sp>
        <p:sp>
          <p:nvSpPr>
            <p:cNvPr id="35" name="Стрелка вправо с вырезом 34"/>
            <p:cNvSpPr/>
            <p:nvPr/>
          </p:nvSpPr>
          <p:spPr>
            <a:xfrm>
              <a:off x="7457479" y="1347614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сохраненные данные 35"/>
            <p:cNvSpPr/>
            <p:nvPr/>
          </p:nvSpPr>
          <p:spPr>
            <a:xfrm>
              <a:off x="6449366" y="1329971"/>
              <a:ext cx="432048" cy="521699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Блок-схема: сохраненные данные 36"/>
            <p:cNvSpPr/>
            <p:nvPr/>
          </p:nvSpPr>
          <p:spPr>
            <a:xfrm>
              <a:off x="7961534" y="1330407"/>
              <a:ext cx="432048" cy="52126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4327408" y="1850653"/>
            <a:ext cx="48531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D1F79"/>
                </a:solidFill>
              </a:rPr>
              <a:t>Доля детей в возрасте от 5 до 18 лет, охваченных дополнительным образованием, %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693522" y="2755900"/>
            <a:ext cx="43243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D1F79"/>
                </a:solidFill>
              </a:rPr>
              <a:t>Созданы и функционируют детский технопарк "</a:t>
            </a:r>
            <a:r>
              <a:rPr lang="ru-RU" sz="1050" b="1" dirty="0" err="1">
                <a:solidFill>
                  <a:srgbClr val="0D1F79"/>
                </a:solidFill>
              </a:rPr>
              <a:t>Кванториум</a:t>
            </a:r>
            <a:r>
              <a:rPr lang="ru-RU" sz="1050" b="1" dirty="0">
                <a:solidFill>
                  <a:srgbClr val="0D1F79"/>
                </a:solidFill>
              </a:rPr>
              <a:t>-04" и мобильный технопарк "</a:t>
            </a:r>
            <a:r>
              <a:rPr lang="ru-RU" sz="1050" b="1" dirty="0" err="1" smtClean="0">
                <a:solidFill>
                  <a:srgbClr val="0D1F79"/>
                </a:solidFill>
              </a:rPr>
              <a:t>Кванториум</a:t>
            </a:r>
            <a:r>
              <a:rPr lang="ru-RU" sz="1050" b="1" dirty="0" smtClean="0">
                <a:solidFill>
                  <a:srgbClr val="0D1F79"/>
                </a:solidFill>
              </a:rPr>
              <a:t>«, ед.</a:t>
            </a:r>
            <a:endParaRPr lang="ru-RU" sz="1050" b="1" dirty="0">
              <a:solidFill>
                <a:srgbClr val="0D1F79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788024" y="605050"/>
            <a:ext cx="4320480" cy="3945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 И РЕЗУЛЬТАТЫ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4" t="40711" r="30412" b="43467"/>
          <a:stretch/>
        </p:blipFill>
        <p:spPr bwMode="auto">
          <a:xfrm>
            <a:off x="232285" y="1741739"/>
            <a:ext cx="792088" cy="67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719572" y="3075806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МЕРОПРИЯТИЯ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592288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825370" y="2268524"/>
            <a:ext cx="2443114" cy="529105"/>
            <a:chOff x="4253122" y="-1204337"/>
            <a:chExt cx="2443114" cy="529105"/>
          </a:xfrm>
        </p:grpSpPr>
        <p:sp>
          <p:nvSpPr>
            <p:cNvPr id="65" name="Овал 64"/>
            <p:cNvSpPr/>
            <p:nvPr/>
          </p:nvSpPr>
          <p:spPr>
            <a:xfrm>
              <a:off x="6125331" y="-1204337"/>
              <a:ext cx="570905" cy="529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7</a:t>
              </a:r>
              <a:r>
                <a:rPr lang="ru-RU" sz="1200" b="1" dirty="0"/>
                <a:t>5</a:t>
              </a:r>
            </a:p>
          </p:txBody>
        </p:sp>
        <p:sp>
          <p:nvSpPr>
            <p:cNvPr id="68" name="Овал 67"/>
            <p:cNvSpPr/>
            <p:nvPr/>
          </p:nvSpPr>
          <p:spPr>
            <a:xfrm>
              <a:off x="4613163" y="-1204337"/>
              <a:ext cx="570905" cy="52910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73</a:t>
              </a:r>
              <a:endParaRPr lang="ru-RU" sz="1200" b="1" dirty="0"/>
            </a:p>
          </p:txBody>
        </p:sp>
        <p:sp>
          <p:nvSpPr>
            <p:cNvPr id="69" name="Стрелка вправо с вырезом 68"/>
            <p:cNvSpPr/>
            <p:nvPr/>
          </p:nvSpPr>
          <p:spPr>
            <a:xfrm>
              <a:off x="5261235" y="-1179289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Блок-схема: сохраненные данные 69"/>
            <p:cNvSpPr/>
            <p:nvPr/>
          </p:nvSpPr>
          <p:spPr>
            <a:xfrm>
              <a:off x="4253122" y="-1196932"/>
              <a:ext cx="432048" cy="521699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1" name="Блок-схема: сохраненные данные 70"/>
            <p:cNvSpPr/>
            <p:nvPr/>
          </p:nvSpPr>
          <p:spPr>
            <a:xfrm>
              <a:off x="5765290" y="-1196496"/>
              <a:ext cx="432048" cy="52126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867348" y="3266428"/>
            <a:ext cx="2443114" cy="529105"/>
            <a:chOff x="8636020" y="-1132329"/>
            <a:chExt cx="2443114" cy="529105"/>
          </a:xfrm>
        </p:grpSpPr>
        <p:sp>
          <p:nvSpPr>
            <p:cNvPr id="73" name="Овал 72"/>
            <p:cNvSpPr/>
            <p:nvPr/>
          </p:nvSpPr>
          <p:spPr>
            <a:xfrm>
              <a:off x="10508229" y="-1132329"/>
              <a:ext cx="570905" cy="5291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2</a:t>
              </a:r>
            </a:p>
          </p:txBody>
        </p:sp>
        <p:sp>
          <p:nvSpPr>
            <p:cNvPr id="76" name="Овал 75"/>
            <p:cNvSpPr/>
            <p:nvPr/>
          </p:nvSpPr>
          <p:spPr>
            <a:xfrm>
              <a:off x="8996061" y="-1132329"/>
              <a:ext cx="570905" cy="52910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1</a:t>
              </a:r>
            </a:p>
          </p:txBody>
        </p:sp>
        <p:sp>
          <p:nvSpPr>
            <p:cNvPr id="77" name="Стрелка вправо с вырезом 76"/>
            <p:cNvSpPr/>
            <p:nvPr/>
          </p:nvSpPr>
          <p:spPr>
            <a:xfrm>
              <a:off x="9644133" y="-1107281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Блок-схема: сохраненные данные 77"/>
            <p:cNvSpPr/>
            <p:nvPr/>
          </p:nvSpPr>
          <p:spPr>
            <a:xfrm>
              <a:off x="8636020" y="-1124924"/>
              <a:ext cx="432048" cy="521699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9" name="Блок-схема: сохраненные данные 78"/>
            <p:cNvSpPr/>
            <p:nvPr/>
          </p:nvSpPr>
          <p:spPr>
            <a:xfrm>
              <a:off x="10148188" y="-1124488"/>
              <a:ext cx="432048" cy="521264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831" y="1352052"/>
            <a:ext cx="475529" cy="426757"/>
          </a:xfrm>
          <a:prstGeom prst="rect">
            <a:avLst/>
          </a:prstGeom>
        </p:spPr>
      </p:pic>
      <p:sp>
        <p:nvSpPr>
          <p:cNvPr id="46" name="Блок-схема: сохраненные данные 45"/>
          <p:cNvSpPr/>
          <p:nvPr/>
        </p:nvSpPr>
        <p:spPr>
          <a:xfrm>
            <a:off x="7846045" y="1298619"/>
            <a:ext cx="432048" cy="521264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8259815" y="1317024"/>
            <a:ext cx="570905" cy="529104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574</a:t>
            </a:r>
            <a:endParaRPr lang="ru-RU" sz="1100" b="1" dirty="0"/>
          </a:p>
        </p:txBody>
      </p:sp>
      <p:sp>
        <p:nvSpPr>
          <p:cNvPr id="48" name="Стрелка вправо с вырезом 47"/>
          <p:cNvSpPr/>
          <p:nvPr/>
        </p:nvSpPr>
        <p:spPr>
          <a:xfrm>
            <a:off x="7303146" y="2320365"/>
            <a:ext cx="479125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сохраненные данные 48"/>
          <p:cNvSpPr/>
          <p:nvPr/>
        </p:nvSpPr>
        <p:spPr>
          <a:xfrm>
            <a:off x="7851885" y="2266449"/>
            <a:ext cx="432048" cy="521264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291111" y="2261636"/>
            <a:ext cx="570905" cy="529104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76</a:t>
            </a:r>
            <a:endParaRPr lang="ru-RU" sz="1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831" y="3313337"/>
            <a:ext cx="475529" cy="426757"/>
          </a:xfrm>
          <a:prstGeom prst="rect">
            <a:avLst/>
          </a:prstGeom>
        </p:spPr>
      </p:pic>
      <p:sp>
        <p:nvSpPr>
          <p:cNvPr id="54" name="Блок-схема: сохраненные данные 53"/>
          <p:cNvSpPr/>
          <p:nvPr/>
        </p:nvSpPr>
        <p:spPr>
          <a:xfrm>
            <a:off x="7853169" y="3221110"/>
            <a:ext cx="432048" cy="521264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</a:p>
        </p:txBody>
      </p:sp>
      <p:sp>
        <p:nvSpPr>
          <p:cNvPr id="59" name="Овал 58"/>
          <p:cNvSpPr/>
          <p:nvPr/>
        </p:nvSpPr>
        <p:spPr>
          <a:xfrm>
            <a:off x="8291111" y="3221110"/>
            <a:ext cx="570905" cy="529104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2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708064" y="1522346"/>
            <a:ext cx="2359880" cy="2341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Патриотическое воспитание граждан РФ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842788" y="2080497"/>
            <a:ext cx="2359880" cy="2341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Calibri" pitchFamily="34" charset="0"/>
              </a:rPr>
              <a:t>Молодые профессионалы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6771" y="3973949"/>
            <a:ext cx="6081413" cy="102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завершение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строительства сельского дома культуры в с. Новый 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</a:rPr>
              <a:t>Бельтир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Кош-</a:t>
            </a:r>
            <a:r>
              <a:rPr lang="ru-RU" sz="1000" dirty="0" err="1">
                <a:solidFill>
                  <a:schemeClr val="tx2">
                    <a:lumMod val="75000"/>
                  </a:schemeClr>
                </a:solidFill>
              </a:rPr>
              <a:t>Агачского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района;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роведение капитального ремонта </a:t>
            </a:r>
            <a:r>
              <a:rPr lang="ru-RU" sz="1000" dirty="0">
                <a:solidFill>
                  <a:srgbClr val="FF0000"/>
                </a:solidFill>
              </a:rPr>
              <a:t>3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сельских домов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культуры и </a:t>
            </a:r>
            <a:r>
              <a:rPr lang="ru-RU" sz="1000" dirty="0" smtClean="0">
                <a:solidFill>
                  <a:srgbClr val="FF0000"/>
                </a:solidFill>
              </a:rPr>
              <a:t>3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детских школ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искусств; 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оказание государственной поддержки </a:t>
            </a:r>
            <a:r>
              <a:rPr lang="ru-RU" sz="1000" dirty="0">
                <a:solidFill>
                  <a:srgbClr val="FF0000"/>
                </a:solidFill>
              </a:rPr>
              <a:t>5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лучшим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сельским учреждениям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культуры и </a:t>
            </a:r>
            <a:r>
              <a:rPr lang="ru-RU" sz="1000" dirty="0">
                <a:solidFill>
                  <a:srgbClr val="FF0000"/>
                </a:solidFill>
              </a:rPr>
              <a:t>6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лучшим работникам сельских учреждений культуры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7836" y="3106509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РЕЗУЛЬТАТЫ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664888"/>
            <a:ext cx="1019080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2021г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3897808" y="195486"/>
            <a:ext cx="5246192" cy="46102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ea typeface="Gadugi" pitchFamily="34" charset="0"/>
                <a:cs typeface="+mn-cs"/>
              </a:rPr>
              <a:t>Национальный проект «Культура»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ea typeface="Gadugi" pitchFamily="34" charset="0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48588" y="1533547"/>
            <a:ext cx="2549176" cy="585418"/>
            <a:chOff x="6449366" y="1520964"/>
            <a:chExt cx="2549176" cy="585418"/>
          </a:xfrm>
        </p:grpSpPr>
        <p:sp>
          <p:nvSpPr>
            <p:cNvPr id="13" name="Овал 12"/>
            <p:cNvSpPr/>
            <p:nvPr/>
          </p:nvSpPr>
          <p:spPr>
            <a:xfrm>
              <a:off x="8350471" y="1534633"/>
              <a:ext cx="648071" cy="5553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23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809408" y="1542471"/>
              <a:ext cx="648071" cy="5639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21</a:t>
              </a:r>
              <a:endParaRPr lang="ru-RU" sz="1200" b="1" dirty="0"/>
            </a:p>
          </p:txBody>
        </p:sp>
        <p:sp>
          <p:nvSpPr>
            <p:cNvPr id="17" name="Стрелка вправо с вырезом 16"/>
            <p:cNvSpPr/>
            <p:nvPr/>
          </p:nvSpPr>
          <p:spPr>
            <a:xfrm>
              <a:off x="7457479" y="1570261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сохраненные данные 17"/>
            <p:cNvSpPr/>
            <p:nvPr/>
          </p:nvSpPr>
          <p:spPr>
            <a:xfrm>
              <a:off x="6449366" y="1520964"/>
              <a:ext cx="432048" cy="56904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Блок-схема: сохраненные данные 18"/>
            <p:cNvSpPr/>
            <p:nvPr/>
          </p:nvSpPr>
          <p:spPr>
            <a:xfrm>
              <a:off x="7956377" y="1534633"/>
              <a:ext cx="432048" cy="55537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4788024" y="789552"/>
            <a:ext cx="4248472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ЦЕЛЕВЫЕ ПОКАЗАТЕЛИ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52528" y="105958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Количество организаций культуры, получивших современное оборудование, ед. (нарастающим итогом)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34240" y="2182781"/>
            <a:ext cx="410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D1F79"/>
                </a:solidFill>
              </a:rPr>
              <a:t>Количество созданных (реконструированных) и капитально отремонтированных объектов организаций культуры, ед.</a:t>
            </a:r>
          </a:p>
        </p:txBody>
      </p:sp>
      <p:pic>
        <p:nvPicPr>
          <p:cNvPr id="31" name="Slide"/>
          <p:cNvPicPr>
            <a:picLocks noChangeAspect="1"/>
          </p:cNvPicPr>
          <p:nvPr/>
        </p:nvPicPr>
        <p:blipFill rotWithShape="1">
          <a:blip r:embed="rId2"/>
          <a:srcRect t="17282" r="46400" b="15340"/>
          <a:stretch/>
        </p:blipFill>
        <p:spPr>
          <a:xfrm>
            <a:off x="0" y="790393"/>
            <a:ext cx="4283968" cy="259923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179512" y="1499663"/>
            <a:ext cx="1097845" cy="1016990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6000000" scaled="0"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3" t="37443" r="30214" b="44939"/>
          <a:stretch/>
        </p:blipFill>
        <p:spPr bwMode="auto">
          <a:xfrm>
            <a:off x="323528" y="1691961"/>
            <a:ext cx="791075" cy="6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1519117" y="3388694"/>
            <a:ext cx="3456384" cy="2641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ОСНОВНЫЕ  МЕРОПРИЯТИЯ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369"/>
            <a:ext cx="2664296" cy="49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975501" y="2889209"/>
            <a:ext cx="2549176" cy="585418"/>
            <a:chOff x="7080891" y="-1050157"/>
            <a:chExt cx="2549176" cy="585418"/>
          </a:xfrm>
        </p:grpSpPr>
        <p:sp>
          <p:nvSpPr>
            <p:cNvPr id="40" name="Овал 39"/>
            <p:cNvSpPr/>
            <p:nvPr/>
          </p:nvSpPr>
          <p:spPr>
            <a:xfrm>
              <a:off x="8981996" y="-1036488"/>
              <a:ext cx="648071" cy="5553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8</a:t>
              </a:r>
              <a:endParaRPr lang="ru-RU" sz="1200" b="1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7440933" y="-1028650"/>
              <a:ext cx="648071" cy="56391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8</a:t>
              </a:r>
            </a:p>
          </p:txBody>
        </p:sp>
        <p:sp>
          <p:nvSpPr>
            <p:cNvPr id="44" name="Стрелка вправо с вырезом 43"/>
            <p:cNvSpPr/>
            <p:nvPr/>
          </p:nvSpPr>
          <p:spPr>
            <a:xfrm>
              <a:off x="8089004" y="-1000860"/>
              <a:ext cx="479125" cy="425425"/>
            </a:xfrm>
            <a:prstGeom prst="notch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сохраненные данные 44"/>
            <p:cNvSpPr/>
            <p:nvPr/>
          </p:nvSpPr>
          <p:spPr>
            <a:xfrm>
              <a:off x="7080891" y="-1050157"/>
              <a:ext cx="432048" cy="56904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2019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6" name="Блок-схема: сохраненные данные 45"/>
            <p:cNvSpPr/>
            <p:nvPr/>
          </p:nvSpPr>
          <p:spPr>
            <a:xfrm>
              <a:off x="8587902" y="-1036488"/>
              <a:ext cx="432048" cy="555376"/>
            </a:xfrm>
            <a:prstGeom prst="flowChartOnlineStora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2020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702" y="2943853"/>
            <a:ext cx="475529" cy="426757"/>
          </a:xfrm>
          <a:prstGeom prst="rect">
            <a:avLst/>
          </a:prstGeom>
        </p:spPr>
      </p:pic>
      <p:sp>
        <p:nvSpPr>
          <p:cNvPr id="36" name="Блок-схема: сохраненные данные 35"/>
          <p:cNvSpPr/>
          <p:nvPr/>
        </p:nvSpPr>
        <p:spPr>
          <a:xfrm>
            <a:off x="8024073" y="2898183"/>
            <a:ext cx="432048" cy="555376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</a:p>
        </p:txBody>
      </p:sp>
      <p:sp>
        <p:nvSpPr>
          <p:cNvPr id="37" name="Овал 36"/>
          <p:cNvSpPr/>
          <p:nvPr/>
        </p:nvSpPr>
        <p:spPr>
          <a:xfrm>
            <a:off x="8427845" y="2917512"/>
            <a:ext cx="648071" cy="55537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16</a:t>
            </a:r>
            <a:endParaRPr lang="ru-RU" sz="1200" b="1" dirty="0"/>
          </a:p>
        </p:txBody>
      </p:sp>
      <p:sp>
        <p:nvSpPr>
          <p:cNvPr id="38" name="Стрелка вправо с вырезом 37"/>
          <p:cNvSpPr/>
          <p:nvPr/>
        </p:nvSpPr>
        <p:spPr>
          <a:xfrm>
            <a:off x="7497764" y="1597175"/>
            <a:ext cx="479125" cy="42542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сохраненные данные 46"/>
          <p:cNvSpPr/>
          <p:nvPr/>
        </p:nvSpPr>
        <p:spPr>
          <a:xfrm>
            <a:off x="8024073" y="1563589"/>
            <a:ext cx="432048" cy="555376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411371" y="1540576"/>
            <a:ext cx="648071" cy="555376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24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32777</TotalTime>
  <Words>1238</Words>
  <Application>Microsoft Office PowerPoint</Application>
  <PresentationFormat>Экран (16:9)</PresentationFormat>
  <Paragraphs>297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Gadugi</vt:lpstr>
      <vt:lpstr>Palatino Linotype</vt:lpstr>
      <vt:lpstr>Исполнительная</vt:lpstr>
      <vt:lpstr> Об итогах реализации региональных проектов  в Республике Алтай  за 1 полугодие 2021 года  </vt:lpstr>
      <vt:lpstr>Презентация PowerPoint</vt:lpstr>
      <vt:lpstr>Презентация PowerPoint</vt:lpstr>
      <vt:lpstr>Презентация PowerPoint</vt:lpstr>
      <vt:lpstr>Финансовое обеспечение национальных проектов в Республике Алтай на 2021 г.</vt:lpstr>
      <vt:lpstr>Национальный проект «Демография»</vt:lpstr>
      <vt:lpstr>Национальный проект «Здравоохранение»</vt:lpstr>
      <vt:lpstr>Национальный проект «Образование»</vt:lpstr>
      <vt:lpstr>Национальный проект «Культура»</vt:lpstr>
      <vt:lpstr>Национальный проект  «Жилье и городская среда»</vt:lpstr>
      <vt:lpstr>Национальный проект  «Безопасные и качественные автомобильные дороги»</vt:lpstr>
      <vt:lpstr>Национальный проект  «Малое и среднее предпринимательство»</vt:lpstr>
      <vt:lpstr>Национальный проект  «Цифровая экономика»</vt:lpstr>
      <vt:lpstr>Национальный проект «Экология»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Минэкономразвития РА</cp:lastModifiedBy>
  <cp:revision>1270</cp:revision>
  <cp:lastPrinted>2019-11-13T02:39:32Z</cp:lastPrinted>
  <dcterms:created xsi:type="dcterms:W3CDTF">2018-12-20T08:09:17Z</dcterms:created>
  <dcterms:modified xsi:type="dcterms:W3CDTF">2021-08-20T07:11:01Z</dcterms:modified>
</cp:coreProperties>
</file>