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12"/>
  </p:notesMasterIdLst>
  <p:handoutMasterIdLst>
    <p:handoutMasterId r:id="rId13"/>
  </p:handoutMasterIdLst>
  <p:sldIdLst>
    <p:sldId id="273" r:id="rId3"/>
    <p:sldId id="315" r:id="rId4"/>
    <p:sldId id="314" r:id="rId5"/>
    <p:sldId id="316" r:id="rId6"/>
    <p:sldId id="317" r:id="rId7"/>
    <p:sldId id="308" r:id="rId8"/>
    <p:sldId id="313" r:id="rId9"/>
    <p:sldId id="292" r:id="rId10"/>
    <p:sldId id="318" r:id="rId11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B2AA"/>
    <a:srgbClr val="00A5BD"/>
    <a:srgbClr val="00ADB1"/>
    <a:srgbClr val="78D28C"/>
    <a:srgbClr val="99FF99"/>
    <a:srgbClr val="007BC7"/>
    <a:srgbClr val="0079C8"/>
    <a:srgbClr val="0089C6"/>
    <a:srgbClr val="00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1" autoAdjust="0"/>
  </p:normalViewPr>
  <p:slideViewPr>
    <p:cSldViewPr snapToGrid="0">
      <p:cViewPr varScale="1">
        <p:scale>
          <a:sx n="91" d="100"/>
          <a:sy n="91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5F96-EAB9-4912-92AE-900787EF4897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67CB-A9EF-422D-9194-53E3F1AE7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971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7F629-140F-45AE-8EB3-6CC11442C0D3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BCED-5051-4F00-948C-825D11547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999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66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2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4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4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9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8BCED-5051-4F00-948C-825D115477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1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7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146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0671" y="5929933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9" y="128749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3" y="3611597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46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892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38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783" defTabSz="309555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0220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1" y="-203633"/>
            <a:ext cx="5458438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97655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9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14330" y="6523452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1451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8739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9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46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892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38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783" defTabSz="309555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0068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46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892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38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783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1489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1215014" y="5337729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8" cy="1918140"/>
          </a:xfrm>
          <a:prstGeom prst="rect">
            <a:avLst/>
          </a:prstGeom>
        </p:spPr>
        <p:txBody>
          <a:bodyPr/>
          <a:lstStyle>
            <a:lvl1pPr marL="239590" indent="-17620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0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0" indent="166684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0" indent="338129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0" indent="509575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22315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78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1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40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5480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86430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3180" y="1287540"/>
            <a:ext cx="10985400" cy="23239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-1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0660" y="5929920"/>
            <a:ext cx="10985400" cy="31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38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0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0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8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9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7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4726EFE-A1ED-8248-A506-E2E3E49092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060" y="794"/>
          <a:ext cx="818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Слайд think-cell" r:id="rId14" imgW="7772400" imgH="10058400" progId="TCLayout.ActiveDocument.1">
                  <p:embed/>
                </p:oleObj>
              </mc:Choice>
              <mc:Fallback>
                <p:oleObj name="Слайд think-cell" r:id="rId14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14726EFE-A1ED-8248-A506-E2E3E4909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0" y="794"/>
                        <a:ext cx="818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14330" y="6521335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0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85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1" r:id="rId10"/>
  </p:sldLayoutIdLst>
  <p:transition spd="med"/>
  <p:hf sldNum="0" hdr="0" ftr="0" dt="0"/>
  <p:txStyles>
    <p:titleStyle>
      <a:lvl1pPr marL="0" marR="0" indent="0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8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9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4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l" defTabSz="91435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595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189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783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377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2972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566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160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755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349" marR="0" indent="-228595" algn="l" defTabSz="914355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4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92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38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83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29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74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20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566" algn="ctr" defTabSz="219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luca-bravo-SkpE62Bs1H4-unsplash (3) копия.jpg" descr="luca-bravo-SkpE62Bs1H4-unsplash (3) копия.jpg"/>
          <p:cNvPicPr>
            <a:picLocks noChangeAspect="1"/>
          </p:cNvPicPr>
          <p:nvPr/>
        </p:nvPicPr>
        <p:blipFill rotWithShape="1">
          <a:blip r:embed="rId2"/>
          <a:srcRect l="29912"/>
          <a:stretch/>
        </p:blipFill>
        <p:spPr>
          <a:xfrm flipH="1">
            <a:off x="4982081" y="-1"/>
            <a:ext cx="720991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5" name="Название презентации…"/>
          <p:cNvSpPr txBox="1">
            <a:spLocks noGrp="1"/>
          </p:cNvSpPr>
          <p:nvPr>
            <p:ph type="ctrTitle"/>
          </p:nvPr>
        </p:nvSpPr>
        <p:spPr>
          <a:xfrm>
            <a:off x="669980" y="1695009"/>
            <a:ext cx="8867719" cy="3467982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 sz="14100" b="0" spc="0">
                <a:latin typeface="Stem"/>
                <a:ea typeface="Stem"/>
                <a:cs typeface="Stem"/>
                <a:sym typeface="Stem"/>
              </a:defRPr>
            </a:pPr>
            <a:r>
              <a:rPr lang="ru-RU" sz="6600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cs typeface="Verdana"/>
                <a:sym typeface="Stem"/>
              </a:rPr>
              <a:t>Механизм соглашений о защите и поощрении капиталовложений</a:t>
            </a:r>
            <a:endParaRPr sz="6600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cs typeface="Verdana"/>
            </a:endParaRPr>
          </a:p>
        </p:txBody>
      </p:sp>
      <p:sp>
        <p:nvSpPr>
          <p:cNvPr id="1719" name="Прямоугольник"/>
          <p:cNvSpPr/>
          <p:nvPr/>
        </p:nvSpPr>
        <p:spPr>
          <a:xfrm>
            <a:off x="734909" y="4985243"/>
            <a:ext cx="7473670" cy="80743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933851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4" y="1356253"/>
            <a:ext cx="3217335" cy="2056515"/>
          </a:xfrm>
          <a:prstGeom prst="rect">
            <a:avLst/>
          </a:prstGeom>
        </p:spPr>
      </p:pic>
      <p:sp>
        <p:nvSpPr>
          <p:cNvPr id="90" name="CustomShape 6"/>
          <p:cNvSpPr/>
          <p:nvPr/>
        </p:nvSpPr>
        <p:spPr>
          <a:xfrm>
            <a:off x="3358869" y="1967217"/>
            <a:ext cx="6316051" cy="783603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89" name="CustomShape 6"/>
          <p:cNvSpPr/>
          <p:nvPr/>
        </p:nvSpPr>
        <p:spPr>
          <a:xfrm>
            <a:off x="3329138" y="1025506"/>
            <a:ext cx="6316051" cy="76010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001" y="209295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1828754" rtl="0" latinLnBrk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Stem"/>
                <a:ea typeface="Stem"/>
                <a:cs typeface="Stem"/>
                <a:sym typeface="Stem"/>
              </a:defRPr>
            </a:lvl1pPr>
            <a:lvl2pPr marL="0" marR="0" indent="3429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350" defTabSz="914377">
              <a:spcBef>
                <a:spcPts val="50"/>
              </a:spcBef>
            </a:pPr>
            <a:r>
              <a:rPr lang="ru-RU" sz="2400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Правовое регулирование и цели СЗПК </a:t>
            </a:r>
          </a:p>
        </p:txBody>
      </p:sp>
      <p:pic>
        <p:nvPicPr>
          <p:cNvPr id="97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001" y="745176"/>
            <a:ext cx="1384857" cy="5152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315639" y="4462006"/>
            <a:ext cx="9630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Федеральный закон от 1 апреля 2020 г. № 69-ФЗ «О защите и поощрении капиталовложений в Российской Федерации»</a:t>
            </a:r>
          </a:p>
          <a:p>
            <a:endParaRPr lang="ru-RU" sz="1200" b="1" spc="-10" dirty="0">
              <a:latin typeface="Stem Medium" panose="020B0503020203020204"/>
              <a:ea typeface="+mj-ea"/>
              <a:cs typeface="Verdana"/>
              <a:sym typeface="Stem"/>
            </a:endParaRPr>
          </a:p>
          <a:p>
            <a:pPr algn="just"/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Постановление Правительства РФ от </a:t>
            </a:r>
            <a:r>
              <a:rPr lang="ru-RU" sz="1200" b="1" spc="-10" dirty="0" smtClean="0">
                <a:latin typeface="Stem Medium" panose="020B0503020203020204"/>
                <a:ea typeface="+mj-ea"/>
                <a:cs typeface="Verdana"/>
              </a:rPr>
              <a:t>13 сентября 2022 г. N 1602 </a:t>
            </a:r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«О </a:t>
            </a:r>
            <a:r>
              <a:rPr lang="ru-RU" sz="1200" b="1" spc="-10" dirty="0" smtClean="0">
                <a:latin typeface="Stem Medium" panose="020B0503020203020204"/>
                <a:ea typeface="+mj-ea"/>
                <a:cs typeface="Verdana"/>
              </a:rPr>
              <a:t>соглашениях </a:t>
            </a:r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о защите и поощрении </a:t>
            </a:r>
            <a:r>
              <a:rPr lang="ru-RU" sz="1200" b="1" spc="-10" dirty="0" smtClean="0">
                <a:latin typeface="Stem Medium" panose="020B0503020203020204"/>
                <a:ea typeface="+mj-ea"/>
                <a:cs typeface="Verdana"/>
              </a:rPr>
              <a:t>капиталовложений»</a:t>
            </a:r>
          </a:p>
          <a:p>
            <a:pPr algn="just"/>
            <a:endParaRPr lang="ru-RU" sz="1200" b="1" spc="-10" dirty="0">
              <a:latin typeface="Stem Medium" panose="020B0503020203020204"/>
              <a:ea typeface="+mj-ea"/>
              <a:cs typeface="Verdana"/>
            </a:endParaRPr>
          </a:p>
          <a:p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Налоговый кодекс Российской Федерации</a:t>
            </a:r>
            <a:endParaRPr lang="en-US" sz="1200" b="1" spc="-10" dirty="0">
              <a:latin typeface="Stem Medium" panose="020B0503020203020204"/>
              <a:ea typeface="+mj-ea"/>
              <a:cs typeface="Verdana"/>
            </a:endParaRPr>
          </a:p>
          <a:p>
            <a:endParaRPr lang="en-US" sz="1200" b="1" spc="-10" dirty="0">
              <a:latin typeface="Stem Medium" panose="020B0503020203020204"/>
              <a:ea typeface="+mj-ea"/>
              <a:cs typeface="Verdana"/>
            </a:endParaRPr>
          </a:p>
          <a:p>
            <a:r>
              <a:rPr lang="ru-RU" sz="1200" b="1" spc="-10" dirty="0">
                <a:latin typeface="Stem Medium" panose="020B0503020203020204"/>
                <a:ea typeface="+mj-ea"/>
                <a:cs typeface="Verdana"/>
              </a:rPr>
              <a:t>Бюджетный кодекс Российской Федерации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89767" y="1058180"/>
            <a:ext cx="5902423" cy="715089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частных инвестиций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 экономику Российской Федерации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85027" y="1977041"/>
            <a:ext cx="5300993" cy="91940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b="1" dirty="0"/>
              <a:t>Создание прогнозируемых условий</a:t>
            </a:r>
          </a:p>
          <a:p>
            <a:pPr algn="ctr"/>
            <a:r>
              <a:rPr lang="ru-RU" sz="1600" b="1" dirty="0"/>
              <a:t>для реализации новых инвестиционных проектов</a:t>
            </a:r>
          </a:p>
        </p:txBody>
      </p:sp>
      <p:sp>
        <p:nvSpPr>
          <p:cNvPr id="25" name="CustomShape 6"/>
          <p:cNvSpPr/>
          <p:nvPr/>
        </p:nvSpPr>
        <p:spPr>
          <a:xfrm>
            <a:off x="3358869" y="2932423"/>
            <a:ext cx="6299380" cy="777253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26" name="TextBox 25"/>
          <p:cNvSpPr txBox="1"/>
          <p:nvPr/>
        </p:nvSpPr>
        <p:spPr>
          <a:xfrm>
            <a:off x="3485118" y="3116739"/>
            <a:ext cx="5900902" cy="408623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/>
              <a:t>Создание объектов инфраструктуры</a:t>
            </a: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8733" y="1204189"/>
            <a:ext cx="403989" cy="402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Рисунок 60" descr="Рисунок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5781" y="3015466"/>
            <a:ext cx="509895" cy="50989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Открытая книга"/>
          <p:cNvSpPr/>
          <p:nvPr/>
        </p:nvSpPr>
        <p:spPr>
          <a:xfrm>
            <a:off x="888520" y="4460403"/>
            <a:ext cx="1130857" cy="767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77C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33" name="Рисунок 44" descr="Рисунок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5117" y="2027517"/>
            <a:ext cx="599910" cy="59991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Box 35"/>
          <p:cNvSpPr txBox="1"/>
          <p:nvPr/>
        </p:nvSpPr>
        <p:spPr>
          <a:xfrm>
            <a:off x="11864717" y="6357745"/>
            <a:ext cx="34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2421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337" y="5254672"/>
            <a:ext cx="1310606" cy="105870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Стрелка вниз 103"/>
          <p:cNvSpPr/>
          <p:nvPr/>
        </p:nvSpPr>
        <p:spPr>
          <a:xfrm rot="16200000">
            <a:off x="5770253" y="5286929"/>
            <a:ext cx="364982" cy="994195"/>
          </a:xfrm>
          <a:prstGeom prst="downArrow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341884" y="5286929"/>
            <a:ext cx="364982" cy="994195"/>
          </a:xfrm>
          <a:prstGeom prst="downArrow">
            <a:avLst/>
          </a:pr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CustomShape 6"/>
          <p:cNvSpPr/>
          <p:nvPr/>
        </p:nvSpPr>
        <p:spPr>
          <a:xfrm>
            <a:off x="6483096" y="5230742"/>
            <a:ext cx="5148072" cy="115674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89" name="CustomShape 6"/>
          <p:cNvSpPr/>
          <p:nvPr/>
        </p:nvSpPr>
        <p:spPr>
          <a:xfrm>
            <a:off x="695305" y="5239887"/>
            <a:ext cx="2268130" cy="115674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001" y="241200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lvl1pPr marL="0" marR="0" indent="0" algn="l" defTabSz="1828754" rtl="0" latinLnBrk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Stem"/>
                <a:ea typeface="Stem"/>
                <a:cs typeface="Stem"/>
                <a:sym typeface="Stem"/>
              </a:defRPr>
            </a:lvl1pPr>
            <a:lvl2pPr marL="0" marR="0" indent="3429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6350" defTabSz="914377">
              <a:spcBef>
                <a:spcPts val="50"/>
              </a:spcBef>
            </a:pPr>
            <a:r>
              <a:rPr lang="ru-RU" sz="2400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Основные подходы к реализации механизма СЗПК</a:t>
            </a:r>
            <a:endParaRPr lang="ru-RU" sz="2400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</p:txBody>
      </p:sp>
      <p:pic>
        <p:nvPicPr>
          <p:cNvPr id="97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1865864" y="6372101"/>
            <a:ext cx="65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92337" y="744244"/>
            <a:ext cx="420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Принцип</a:t>
            </a:r>
            <a:r>
              <a:rPr lang="ru-RU" sz="1400" dirty="0" smtClean="0"/>
              <a:t> </a:t>
            </a:r>
            <a:r>
              <a:rPr lang="en-US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WIN-WIN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для</a:t>
            </a:r>
            <a:r>
              <a:rPr lang="ru-RU" sz="1400" dirty="0" smtClean="0"/>
              <a:t>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всех</a:t>
            </a:r>
            <a:r>
              <a:rPr lang="ru-RU" sz="1400" dirty="0" smtClean="0"/>
              <a:t>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  <a:sym typeface="Stem"/>
              </a:rPr>
              <a:t>участников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1" y="1170958"/>
            <a:ext cx="5665895" cy="3677603"/>
          </a:xfrm>
          <a:prstGeom prst="roundRect">
            <a:avLst/>
          </a:prstGeom>
          <a:noFill/>
          <a:ln>
            <a:solidFill>
              <a:srgbClr val="0079C8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Для инвестора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Гибкость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планирования</a:t>
            </a:r>
            <a:b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</a:br>
            <a:r>
              <a:rPr lang="ru-RU" sz="1400" i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и</a:t>
            </a:r>
            <a:r>
              <a:rPr lang="ru-RU" sz="1400" i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нвестор сам </a:t>
            </a:r>
            <a:r>
              <a:rPr lang="ru-RU" sz="1400" i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решает какой проект </a:t>
            </a:r>
            <a:r>
              <a:rPr lang="ru-RU" sz="1400" i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реализовывать</a:t>
            </a:r>
            <a:endParaRPr lang="ru-RU" sz="1400" i="1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СЗПК уменьшает риск-премию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проекта</a:t>
            </a:r>
            <a:b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</a:br>
            <a:r>
              <a:rPr lang="ru-RU" sz="1400" i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гарантия </a:t>
            </a:r>
            <a:r>
              <a:rPr lang="ru-RU" sz="1400" i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неизменности законодательства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Снятие инфраструктурных ограничений за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счет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предоставления субсидии/налогового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вычета</a:t>
            </a:r>
            <a:endParaRPr lang="ru-RU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Стимул к ведению «прозрачного» бизнеса, так как объем государственной поддержки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напрямую </a:t>
            </a:r>
            <a:r>
              <a:rPr lang="ru-RU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зависит от объема уплаченных </a:t>
            </a:r>
            <a:r>
              <a:rPr lang="ru-RU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налогов</a:t>
            </a:r>
            <a:endParaRPr lang="ru-RU" spc="-10" dirty="0">
              <a:solidFill>
                <a:schemeClr val="bg2">
                  <a:lumMod val="10000"/>
                </a:schemeClr>
              </a:solidFill>
              <a:latin typeface="Stem Medium" panose="020B0503020203020204"/>
              <a:ea typeface="+mj-ea"/>
              <a:cs typeface="Verdan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72200" y="1171818"/>
            <a:ext cx="5856702" cy="3947655"/>
          </a:xfrm>
          <a:prstGeom prst="roundRect">
            <a:avLst/>
          </a:prstGeom>
          <a:noFill/>
          <a:ln>
            <a:solidFill>
              <a:srgbClr val="0079C8"/>
            </a:solidFill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b="1" dirty="0"/>
              <a:t>Для государства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Стимулирование вложений частного капитала в экономику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инфраструктуры за счет внебюджетных источников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Отсутствие дополнительных </a:t>
            </a:r>
            <a:r>
              <a:rPr lang="ru-RU" dirty="0" smtClean="0"/>
              <a:t>обязательств </a:t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момента старта проекта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Отсутствие дополнительных расходов средств бюджета. </a:t>
            </a:r>
            <a:r>
              <a:rPr lang="ru-RU" dirty="0">
                <a:solidFill>
                  <a:schemeClr val="accent5"/>
                </a:solidFill>
              </a:rPr>
              <a:t>Вся государственная поддержка осуществляется в рамках исчисленных налогов, которые </a:t>
            </a:r>
            <a:r>
              <a:rPr lang="ru-RU" dirty="0" smtClean="0">
                <a:solidFill>
                  <a:schemeClr val="accent5"/>
                </a:solidFill>
              </a:rPr>
              <a:t>генерируются </a:t>
            </a:r>
            <a:r>
              <a:rPr lang="ru-RU" dirty="0">
                <a:solidFill>
                  <a:schemeClr val="accent5"/>
                </a:solidFill>
              </a:rPr>
              <a:t>в рамках </a:t>
            </a:r>
            <a:r>
              <a:rPr lang="ru-RU" dirty="0" smtClean="0">
                <a:solidFill>
                  <a:schemeClr val="accent5"/>
                </a:solidFill>
              </a:rPr>
              <a:t>проекта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5306" y="5358560"/>
            <a:ext cx="2213100" cy="91940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Исчисленные </a:t>
            </a:r>
            <a:r>
              <a:rPr lang="ru-RU" sz="1600" dirty="0">
                <a:solidFill>
                  <a:schemeClr val="bg1"/>
                </a:solidFill>
              </a:rPr>
              <a:t>в процессе </a:t>
            </a:r>
            <a:r>
              <a:rPr lang="ru-RU" sz="1600" dirty="0" smtClean="0">
                <a:solidFill>
                  <a:schemeClr val="bg1"/>
                </a:solidFill>
              </a:rPr>
              <a:t>реализации проекта налоги ОРП*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23838" y="5315182"/>
            <a:ext cx="1966722" cy="91940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/>
              <a:t>Меры государственной поддержки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409432" y="5230742"/>
            <a:ext cx="3221736" cy="1191816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Субсидии на инфраструктуру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Налоговые вычеты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Ущерб по СЗПК, в том числе по связанным договорам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8290560" y="5376272"/>
            <a:ext cx="268224" cy="96958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086" y="1365587"/>
            <a:ext cx="424405" cy="34283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Здание суда"/>
          <p:cNvSpPr/>
          <p:nvPr/>
        </p:nvSpPr>
        <p:spPr>
          <a:xfrm>
            <a:off x="7619303" y="1365587"/>
            <a:ext cx="342835" cy="342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58" y="3613"/>
                </a:lnTo>
                <a:lnTo>
                  <a:pt x="1158" y="4293"/>
                </a:lnTo>
                <a:lnTo>
                  <a:pt x="20444" y="4293"/>
                </a:lnTo>
                <a:lnTo>
                  <a:pt x="20444" y="3613"/>
                </a:lnTo>
                <a:lnTo>
                  <a:pt x="10800" y="0"/>
                </a:lnTo>
                <a:close/>
                <a:moveTo>
                  <a:pt x="2354" y="4683"/>
                </a:moveTo>
                <a:lnTo>
                  <a:pt x="2354" y="6036"/>
                </a:lnTo>
                <a:lnTo>
                  <a:pt x="3269" y="6036"/>
                </a:lnTo>
                <a:lnTo>
                  <a:pt x="3269" y="6676"/>
                </a:lnTo>
                <a:cubicBezTo>
                  <a:pt x="3553" y="6676"/>
                  <a:pt x="3618" y="7023"/>
                  <a:pt x="3618" y="7023"/>
                </a:cubicBezTo>
                <a:lnTo>
                  <a:pt x="3618" y="15657"/>
                </a:lnTo>
                <a:lnTo>
                  <a:pt x="3346" y="15657"/>
                </a:lnTo>
                <a:lnTo>
                  <a:pt x="3346" y="16762"/>
                </a:lnTo>
                <a:lnTo>
                  <a:pt x="2354" y="16762"/>
                </a:lnTo>
                <a:lnTo>
                  <a:pt x="2354" y="18115"/>
                </a:lnTo>
                <a:lnTo>
                  <a:pt x="19246" y="18115"/>
                </a:lnTo>
                <a:lnTo>
                  <a:pt x="19246" y="16762"/>
                </a:lnTo>
                <a:lnTo>
                  <a:pt x="18254" y="16762"/>
                </a:lnTo>
                <a:lnTo>
                  <a:pt x="18254" y="15657"/>
                </a:lnTo>
                <a:lnTo>
                  <a:pt x="17984" y="15657"/>
                </a:lnTo>
                <a:lnTo>
                  <a:pt x="17984" y="7023"/>
                </a:lnTo>
                <a:cubicBezTo>
                  <a:pt x="17984" y="7023"/>
                  <a:pt x="18049" y="6676"/>
                  <a:pt x="18333" y="6676"/>
                </a:cubicBezTo>
                <a:lnTo>
                  <a:pt x="18333" y="6036"/>
                </a:lnTo>
                <a:lnTo>
                  <a:pt x="19246" y="6036"/>
                </a:lnTo>
                <a:lnTo>
                  <a:pt x="19246" y="4683"/>
                </a:lnTo>
                <a:lnTo>
                  <a:pt x="2354" y="4683"/>
                </a:lnTo>
                <a:close/>
                <a:moveTo>
                  <a:pt x="5670" y="6036"/>
                </a:moveTo>
                <a:lnTo>
                  <a:pt x="7489" y="6036"/>
                </a:lnTo>
                <a:lnTo>
                  <a:pt x="7489" y="6676"/>
                </a:lnTo>
                <a:cubicBezTo>
                  <a:pt x="7773" y="6676"/>
                  <a:pt x="7838" y="7023"/>
                  <a:pt x="7838" y="7023"/>
                </a:cubicBezTo>
                <a:lnTo>
                  <a:pt x="7838" y="15657"/>
                </a:lnTo>
                <a:lnTo>
                  <a:pt x="7568" y="15657"/>
                </a:lnTo>
                <a:lnTo>
                  <a:pt x="7568" y="16762"/>
                </a:lnTo>
                <a:lnTo>
                  <a:pt x="5591" y="16762"/>
                </a:lnTo>
                <a:lnTo>
                  <a:pt x="5591" y="15657"/>
                </a:lnTo>
                <a:lnTo>
                  <a:pt x="5321" y="15657"/>
                </a:lnTo>
                <a:lnTo>
                  <a:pt x="5321" y="7023"/>
                </a:lnTo>
                <a:cubicBezTo>
                  <a:pt x="5321" y="7023"/>
                  <a:pt x="5386" y="6676"/>
                  <a:pt x="5670" y="6676"/>
                </a:cubicBezTo>
                <a:lnTo>
                  <a:pt x="5670" y="6036"/>
                </a:lnTo>
                <a:close/>
                <a:moveTo>
                  <a:pt x="9890" y="6036"/>
                </a:moveTo>
                <a:lnTo>
                  <a:pt x="11710" y="6036"/>
                </a:lnTo>
                <a:lnTo>
                  <a:pt x="11710" y="6676"/>
                </a:lnTo>
                <a:cubicBezTo>
                  <a:pt x="11993" y="6676"/>
                  <a:pt x="12059" y="7023"/>
                  <a:pt x="12059" y="7023"/>
                </a:cubicBezTo>
                <a:lnTo>
                  <a:pt x="12059" y="15657"/>
                </a:lnTo>
                <a:lnTo>
                  <a:pt x="11789" y="15657"/>
                </a:lnTo>
                <a:lnTo>
                  <a:pt x="11789" y="16762"/>
                </a:lnTo>
                <a:lnTo>
                  <a:pt x="9813" y="16762"/>
                </a:lnTo>
                <a:lnTo>
                  <a:pt x="9813" y="15657"/>
                </a:lnTo>
                <a:lnTo>
                  <a:pt x="9541" y="15657"/>
                </a:lnTo>
                <a:lnTo>
                  <a:pt x="9541" y="7023"/>
                </a:lnTo>
                <a:cubicBezTo>
                  <a:pt x="9541" y="7023"/>
                  <a:pt x="9607" y="6676"/>
                  <a:pt x="9890" y="6676"/>
                </a:cubicBezTo>
                <a:lnTo>
                  <a:pt x="9890" y="6036"/>
                </a:lnTo>
                <a:close/>
                <a:moveTo>
                  <a:pt x="14113" y="6036"/>
                </a:moveTo>
                <a:lnTo>
                  <a:pt x="15932" y="6036"/>
                </a:lnTo>
                <a:lnTo>
                  <a:pt x="15932" y="6676"/>
                </a:lnTo>
                <a:cubicBezTo>
                  <a:pt x="16216" y="6676"/>
                  <a:pt x="16281" y="7023"/>
                  <a:pt x="16281" y="7023"/>
                </a:cubicBezTo>
                <a:lnTo>
                  <a:pt x="16281" y="15657"/>
                </a:lnTo>
                <a:lnTo>
                  <a:pt x="16009" y="15657"/>
                </a:lnTo>
                <a:lnTo>
                  <a:pt x="16009" y="16762"/>
                </a:lnTo>
                <a:lnTo>
                  <a:pt x="14033" y="16762"/>
                </a:lnTo>
                <a:lnTo>
                  <a:pt x="14033" y="15657"/>
                </a:lnTo>
                <a:lnTo>
                  <a:pt x="13763" y="15657"/>
                </a:lnTo>
                <a:lnTo>
                  <a:pt x="13763" y="7023"/>
                </a:lnTo>
                <a:cubicBezTo>
                  <a:pt x="13763" y="7023"/>
                  <a:pt x="13829" y="6676"/>
                  <a:pt x="14113" y="6676"/>
                </a:cubicBezTo>
                <a:lnTo>
                  <a:pt x="14113" y="6036"/>
                </a:lnTo>
                <a:close/>
                <a:moveTo>
                  <a:pt x="1158" y="18505"/>
                </a:moveTo>
                <a:lnTo>
                  <a:pt x="1158" y="19858"/>
                </a:lnTo>
                <a:lnTo>
                  <a:pt x="20444" y="19858"/>
                </a:lnTo>
                <a:lnTo>
                  <a:pt x="20444" y="18505"/>
                </a:lnTo>
                <a:lnTo>
                  <a:pt x="1158" y="18505"/>
                </a:lnTo>
                <a:close/>
                <a:moveTo>
                  <a:pt x="0" y="2024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247"/>
                </a:lnTo>
                <a:lnTo>
                  <a:pt x="0" y="20247"/>
                </a:ln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4103841" y="5351706"/>
            <a:ext cx="1297101" cy="306467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Налоги ОРП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001" y="6387490"/>
            <a:ext cx="387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*ОРП – организация, реализующая проект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687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6"/>
          <p:cNvSpPr/>
          <p:nvPr/>
        </p:nvSpPr>
        <p:spPr>
          <a:xfrm>
            <a:off x="391644" y="1317256"/>
            <a:ext cx="5380411" cy="878768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89" name="CustomShape 6"/>
          <p:cNvSpPr/>
          <p:nvPr/>
        </p:nvSpPr>
        <p:spPr>
          <a:xfrm>
            <a:off x="360001" y="2335364"/>
            <a:ext cx="5412054" cy="1673955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297248" y="106730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+mj-lt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sym typeface="Stem"/>
              </a:rPr>
              <a:t>Возможности СЗПК</a:t>
            </a:r>
          </a:p>
        </p:txBody>
      </p:sp>
      <p:pic>
        <p:nvPicPr>
          <p:cNvPr id="97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47951" y="1323393"/>
            <a:ext cx="5667795" cy="868323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spc="-10">
                <a:solidFill>
                  <a:schemeClr val="bg1"/>
                </a:solidFill>
                <a:ea typeface="+mj-ea"/>
                <a:cs typeface="Verdana"/>
              </a:defRPr>
            </a:lvl1pPr>
          </a:lstStyle>
          <a:p>
            <a:r>
              <a:rPr lang="ru-RU" sz="1500" dirty="0">
                <a:latin typeface="Stem Medium" panose="020B0503020203020204"/>
              </a:rPr>
              <a:t>1. Стабилизационная оговорка</a:t>
            </a:r>
          </a:p>
          <a:p>
            <a:r>
              <a:rPr lang="ru-RU" sz="1500" dirty="0">
                <a:latin typeface="Stem Medium" panose="020B0503020203020204"/>
              </a:rPr>
              <a:t>(гарантия неизменности отдельных </a:t>
            </a:r>
          </a:p>
          <a:p>
            <a:r>
              <a:rPr lang="ru-RU" sz="1500" dirty="0">
                <a:latin typeface="Stem Medium" panose="020B0503020203020204"/>
              </a:rPr>
              <a:t>законодательных актов)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0974" y="2413577"/>
            <a:ext cx="5110108" cy="1477328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spc="-10">
                <a:solidFill>
                  <a:schemeClr val="bg1"/>
                </a:solidFill>
                <a:ea typeface="+mj-ea"/>
                <a:cs typeface="Verdana"/>
              </a:defRPr>
            </a:lvl1pPr>
          </a:lstStyle>
          <a:p>
            <a:r>
              <a:rPr lang="ru-RU" sz="1500" dirty="0">
                <a:latin typeface="Stem Medium" panose="020B0503020203020204"/>
              </a:rPr>
              <a:t>2. Возмещение затрат  </a:t>
            </a:r>
          </a:p>
          <a:p>
            <a:r>
              <a:rPr lang="ru-RU" sz="1500" dirty="0">
                <a:latin typeface="Stem Medium" panose="020B0503020203020204"/>
              </a:rPr>
              <a:t>(в форме субсидии или налогового вычета) на: </a:t>
            </a:r>
          </a:p>
          <a:p>
            <a:r>
              <a:rPr lang="ru-RU" sz="1500" dirty="0">
                <a:latin typeface="Stem Medium" panose="020B0503020203020204"/>
              </a:rPr>
              <a:t>создание инфраструктуры; </a:t>
            </a:r>
          </a:p>
          <a:p>
            <a:r>
              <a:rPr lang="ru-RU" sz="1500" dirty="0">
                <a:latin typeface="Stem Medium" panose="020B0503020203020204"/>
              </a:rPr>
              <a:t>уплату процентов по кредитам; </a:t>
            </a:r>
          </a:p>
          <a:p>
            <a:r>
              <a:rPr lang="ru-RU" sz="1500" dirty="0">
                <a:latin typeface="Stem Medium" panose="020B0503020203020204"/>
              </a:rPr>
              <a:t>уплату купонного дохода по облигационным займам;</a:t>
            </a:r>
          </a:p>
          <a:p>
            <a:r>
              <a:rPr lang="ru-RU" sz="1500" dirty="0">
                <a:latin typeface="Stem Medium" panose="020B0503020203020204"/>
              </a:rPr>
              <a:t>демонтаж жилых объектов военных городков</a:t>
            </a:r>
          </a:p>
        </p:txBody>
      </p:sp>
      <p:pic>
        <p:nvPicPr>
          <p:cNvPr id="32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92" y="1437675"/>
            <a:ext cx="365580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60" y="4446672"/>
            <a:ext cx="218843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39" y="2868118"/>
            <a:ext cx="426708" cy="42539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extBox 50"/>
          <p:cNvSpPr txBox="1"/>
          <p:nvPr/>
        </p:nvSpPr>
        <p:spPr>
          <a:xfrm>
            <a:off x="6696635" y="1569094"/>
            <a:ext cx="5181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spc="-10" dirty="0">
                <a:latin typeface="Stem Medium" panose="020B0503020203020204"/>
                <a:ea typeface="+mj-ea"/>
                <a:cs typeface="Verdana"/>
              </a:rPr>
              <a:t>СЗПК может быть заключено в отношении нового инвестиционного проекта, который реализуется в одной из отраслей российской экономики, </a:t>
            </a:r>
            <a:r>
              <a:rPr lang="ru-RU" sz="1400" b="1" spc="-10" dirty="0" smtClean="0">
                <a:latin typeface="Stem Medium" panose="020B0503020203020204"/>
                <a:ea typeface="+mj-ea"/>
                <a:cs typeface="Verdana"/>
              </a:rPr>
              <a:t/>
            </a:r>
            <a:br>
              <a:rPr lang="ru-RU" sz="1400" b="1" spc="-10" dirty="0" smtClean="0">
                <a:latin typeface="Stem Medium" panose="020B0503020203020204"/>
                <a:ea typeface="+mj-ea"/>
                <a:cs typeface="Verdana"/>
              </a:rPr>
            </a:br>
            <a:r>
              <a:rPr lang="ru-RU" sz="1400" b="1" spc="-10" dirty="0" smtClean="0">
                <a:solidFill>
                  <a:srgbClr val="FF0000"/>
                </a:solidFill>
                <a:latin typeface="Stem Medium" panose="020B0503020203020204"/>
                <a:ea typeface="+mj-ea"/>
                <a:cs typeface="Verdana"/>
              </a:rPr>
              <a:t>за </a:t>
            </a:r>
            <a:r>
              <a:rPr lang="ru-RU" sz="1400" b="1" spc="-10" dirty="0">
                <a:solidFill>
                  <a:srgbClr val="FF0000"/>
                </a:solidFill>
                <a:latin typeface="Stem Medium" panose="020B0503020203020204"/>
                <a:ea typeface="+mj-ea"/>
                <a:cs typeface="Verdana"/>
              </a:rPr>
              <a:t>исключением: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6635" y="2493267"/>
            <a:ext cx="5181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1) игорного бизнеса;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2) производства табачных изделий, алкогольной продукции, </a:t>
            </a:r>
            <a:r>
              <a:rPr lang="ru-RU" sz="1400" spc="-10" dirty="0" smtClean="0">
                <a:latin typeface="Stem Medium" panose="020B0503020203020204"/>
                <a:ea typeface="+mj-ea"/>
                <a:cs typeface="Verdana"/>
              </a:rPr>
              <a:t> </a:t>
            </a:r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жидкого топлива;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3) добычи сырой нефти и природного газа, в том числе попутного </a:t>
            </a:r>
            <a:r>
              <a:rPr lang="ru-RU" sz="1400" spc="-10" dirty="0" smtClean="0">
                <a:latin typeface="Stem Medium" panose="020B0503020203020204"/>
                <a:ea typeface="+mj-ea"/>
                <a:cs typeface="Verdana"/>
              </a:rPr>
              <a:t>нефтяного </a:t>
            </a:r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газа;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4) оптовой и розничной торговли;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5) деятельности финансовых организаций, поднадзорных Банку </a:t>
            </a:r>
            <a:r>
              <a:rPr lang="ru-RU" sz="1400" spc="-10" dirty="0" smtClean="0">
                <a:latin typeface="Stem Medium" panose="020B0503020203020204"/>
                <a:ea typeface="+mj-ea"/>
                <a:cs typeface="Verdana"/>
              </a:rPr>
              <a:t> </a:t>
            </a:r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России;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6) строительства (модернизации, реконструкции) </a:t>
            </a:r>
          </a:p>
          <a:p>
            <a:pPr algn="just"/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     административно-деловых центров и торговых центров </a:t>
            </a:r>
            <a:r>
              <a:rPr lang="ru-RU" sz="1400" spc="-10" dirty="0" smtClean="0">
                <a:latin typeface="Stem Medium" panose="020B0503020203020204"/>
                <a:ea typeface="+mj-ea"/>
                <a:cs typeface="Verdana"/>
              </a:rPr>
              <a:t>(</a:t>
            </a:r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комплексов), а также жилых домов (за исключением </a:t>
            </a:r>
            <a:r>
              <a:rPr lang="ru-RU" sz="1400" spc="-10" dirty="0" smtClean="0">
                <a:latin typeface="Stem Medium" panose="020B0503020203020204"/>
                <a:ea typeface="+mj-ea"/>
                <a:cs typeface="Verdana"/>
              </a:rPr>
              <a:t>комплексного </a:t>
            </a:r>
            <a:r>
              <a:rPr lang="ru-RU" sz="1400" spc="-10" dirty="0">
                <a:latin typeface="Stem Medium" panose="020B0503020203020204"/>
                <a:ea typeface="+mj-ea"/>
                <a:cs typeface="Verdana"/>
              </a:rPr>
              <a:t>развития территорий)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77727" y="6393215"/>
            <a:ext cx="3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21" name="Изображение" descr="Изображе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5707" y="1172912"/>
            <a:ext cx="517166" cy="39618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CustomShape 6"/>
          <p:cNvSpPr/>
          <p:nvPr/>
        </p:nvSpPr>
        <p:spPr>
          <a:xfrm>
            <a:off x="391644" y="4200787"/>
            <a:ext cx="5380411" cy="1122052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20" name="TextBox 19"/>
          <p:cNvSpPr txBox="1"/>
          <p:nvPr/>
        </p:nvSpPr>
        <p:spPr>
          <a:xfrm>
            <a:off x="601339" y="4165905"/>
            <a:ext cx="5182499" cy="1140738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1500" b="1" dirty="0">
                <a:solidFill>
                  <a:schemeClr val="bg1"/>
                </a:solidFill>
              </a:rPr>
              <a:t>3. Заявительный порядок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(без проведения конкурсного отбора,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достаточно соответствовать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критерию по объему капиталовложений)</a:t>
            </a:r>
          </a:p>
        </p:txBody>
      </p:sp>
    </p:spTree>
    <p:extLst>
      <p:ext uri="{BB962C8B-B14F-4D97-AF65-F5344CB8AC3E}">
        <p14:creationId xmlns:p14="http://schemas.microsoft.com/office/powerpoint/2010/main" val="294667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297248" y="106730"/>
            <a:ext cx="10867996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+mj-lt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sym typeface="Stem"/>
              </a:rPr>
              <a:t>Требования к проекту</a:t>
            </a:r>
            <a:endParaRPr lang="ru-RU" b="0" dirty="0">
              <a:solidFill>
                <a:schemeClr val="bg2">
                  <a:lumMod val="10000"/>
                </a:schemeClr>
              </a:solidFill>
              <a:latin typeface="Stem Medium" panose="020B0503020203020204"/>
              <a:sym typeface="Stem"/>
            </a:endParaRPr>
          </a:p>
        </p:txBody>
      </p:sp>
      <p:pic>
        <p:nvPicPr>
          <p:cNvPr id="97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877727" y="6393215"/>
            <a:ext cx="3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22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31" y="1153767"/>
            <a:ext cx="1310606" cy="105870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23"/>
          <p:cNvSpPr txBox="1"/>
          <p:nvPr/>
        </p:nvSpPr>
        <p:spPr>
          <a:xfrm>
            <a:off x="488236" y="1250800"/>
            <a:ext cx="1287724" cy="374571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ОРП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" name="1024px-Flag_of_Russia.svg.png" descr="1024px-Flag_of_Russia.svg.png">
            <a:extLst>
              <a:ext uri="{FF2B5EF4-FFF2-40B4-BE49-F238E27FC236}">
                <a16:creationId xmlns:a16="http://schemas.microsoft.com/office/drawing/2014/main" id="{8B202C7A-21C8-684D-BBF0-7878A6B6FD8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7460" t="1233" r="17460" b="1214"/>
          <a:stretch>
            <a:fillRect/>
          </a:stretch>
        </p:blipFill>
        <p:spPr>
          <a:xfrm>
            <a:off x="2077899" y="1239677"/>
            <a:ext cx="290884" cy="290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3" y="0"/>
                  <a:pt x="4802" y="1001"/>
                  <a:pt x="2881" y="3011"/>
                </a:cubicBezTo>
                <a:cubicBezTo>
                  <a:pt x="-960" y="7032"/>
                  <a:pt x="-960" y="13559"/>
                  <a:pt x="2881" y="17579"/>
                </a:cubicBezTo>
                <a:cubicBezTo>
                  <a:pt x="6722" y="21600"/>
                  <a:pt x="12958" y="21600"/>
                  <a:pt x="16799" y="17579"/>
                </a:cubicBezTo>
                <a:cubicBezTo>
                  <a:pt x="20640" y="13559"/>
                  <a:pt x="20640" y="7032"/>
                  <a:pt x="16799" y="3011"/>
                </a:cubicBezTo>
                <a:cubicBezTo>
                  <a:pt x="14878" y="1001"/>
                  <a:pt x="12357" y="0"/>
                  <a:pt x="9840" y="0"/>
                </a:cubicBezTo>
                <a:close/>
              </a:path>
            </a:pathLst>
          </a:custGeom>
          <a:ln w="12700">
            <a:solidFill>
              <a:srgbClr val="0077C8"/>
            </a:solidFill>
            <a:miter lim="400000"/>
          </a:ln>
        </p:spPr>
      </p:pic>
      <p:sp>
        <p:nvSpPr>
          <p:cNvPr id="26" name="Первый тезис…">
            <a:extLst>
              <a:ext uri="{FF2B5EF4-FFF2-40B4-BE49-F238E27FC236}">
                <a16:creationId xmlns:a16="http://schemas.microsoft.com/office/drawing/2014/main" id="{48F5D916-431D-3841-B06B-442BC0CBB85C}"/>
              </a:ext>
            </a:extLst>
          </p:cNvPr>
          <p:cNvSpPr txBox="1"/>
          <p:nvPr/>
        </p:nvSpPr>
        <p:spPr>
          <a:xfrm>
            <a:off x="2381522" y="1263765"/>
            <a:ext cx="5097440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Российское юридическое лицо (кроме гос. и </a:t>
            </a:r>
            <a:r>
              <a:rPr lang="ru-RU" sz="1200" b="1" spc="-10" dirty="0" err="1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мун</a:t>
            </a: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. учреждений, ГУП и МУП)</a:t>
            </a:r>
          </a:p>
        </p:txBody>
      </p:sp>
      <p:sp>
        <p:nvSpPr>
          <p:cNvPr id="27" name="Первый тезис…">
            <a:extLst>
              <a:ext uri="{FF2B5EF4-FFF2-40B4-BE49-F238E27FC236}">
                <a16:creationId xmlns:a16="http://schemas.microsoft.com/office/drawing/2014/main" id="{384FF50A-7B6B-134C-BC0B-801398ABD678}"/>
              </a:ext>
            </a:extLst>
          </p:cNvPr>
          <p:cNvSpPr txBox="1"/>
          <p:nvPr/>
        </p:nvSpPr>
        <p:spPr>
          <a:xfrm>
            <a:off x="2381522" y="1620548"/>
            <a:ext cx="2624323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Не находится в процессе ликвидации</a:t>
            </a:r>
          </a:p>
        </p:txBody>
      </p:sp>
      <p:sp>
        <p:nvSpPr>
          <p:cNvPr id="28" name="Первый тезис…">
            <a:extLst>
              <a:ext uri="{FF2B5EF4-FFF2-40B4-BE49-F238E27FC236}">
                <a16:creationId xmlns:a16="http://schemas.microsoft.com/office/drawing/2014/main" id="{5A8AFFD4-1D0B-5B4C-94A1-CD45260795E6}"/>
              </a:ext>
            </a:extLst>
          </p:cNvPr>
          <p:cNvSpPr txBox="1"/>
          <p:nvPr/>
        </p:nvSpPr>
        <p:spPr>
          <a:xfrm>
            <a:off x="2373734" y="1944692"/>
            <a:ext cx="4184518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Не возбуждено дело о несостоятельности (банкротстве)</a:t>
            </a:r>
          </a:p>
        </p:txBody>
      </p:sp>
      <p:pic>
        <p:nvPicPr>
          <p:cNvPr id="29" name="Рисунок 68" descr="Рисунок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9994" y="1945005"/>
            <a:ext cx="267891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26" descr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8065" y="1586840"/>
            <a:ext cx="260601" cy="2606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2DD94DF9-F084-FB4B-9B4C-2E27A3AA581E}"/>
              </a:ext>
            </a:extLst>
          </p:cNvPr>
          <p:cNvSpPr/>
          <p:nvPr/>
        </p:nvSpPr>
        <p:spPr>
          <a:xfrm>
            <a:off x="1824728" y="2499058"/>
            <a:ext cx="10220734" cy="2380674"/>
          </a:xfrm>
          <a:prstGeom prst="round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lang="ru-RU" sz="2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Первый тезис…">
            <a:extLst>
              <a:ext uri="{FF2B5EF4-FFF2-40B4-BE49-F238E27FC236}">
                <a16:creationId xmlns:a16="http://schemas.microsoft.com/office/drawing/2014/main" id="{384FF50A-7B6B-134C-BC0B-801398ABD678}"/>
              </a:ext>
            </a:extLst>
          </p:cNvPr>
          <p:cNvSpPr txBox="1"/>
          <p:nvPr/>
        </p:nvSpPr>
        <p:spPr>
          <a:xfrm>
            <a:off x="2446217" y="2666639"/>
            <a:ext cx="2383980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Новый инвестиционный проект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427219" y="2901194"/>
            <a:ext cx="4587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Соблюдение одного из следующих требований:</a:t>
            </a:r>
          </a:p>
        </p:txBody>
      </p:sp>
      <p:sp>
        <p:nvSpPr>
          <p:cNvPr id="59" name="Кружок">
            <a:extLst>
              <a:ext uri="{FF2B5EF4-FFF2-40B4-BE49-F238E27FC236}">
                <a16:creationId xmlns:a16="http://schemas.microsoft.com/office/drawing/2014/main" id="{93364798-8DC7-734F-9140-EF1A9CFC1FB4}"/>
              </a:ext>
            </a:extLst>
          </p:cNvPr>
          <p:cNvSpPr/>
          <p:nvPr/>
        </p:nvSpPr>
        <p:spPr>
          <a:xfrm>
            <a:off x="2131234" y="2648036"/>
            <a:ext cx="295950" cy="2959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7C6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sz="1400" b="1" dirty="0">
              <a:solidFill>
                <a:srgbClr val="FFFFFF"/>
              </a:solidFill>
              <a:latin typeface="Arial Narrow" panose="020B0606020202030204" pitchFamily="34" charset="0"/>
              <a:ea typeface="Helvetica Neue Medium"/>
              <a:cs typeface="Helvetica Neue Medium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77899" y="2686935"/>
            <a:ext cx="458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7C8"/>
                </a:solidFill>
              </a:rPr>
              <a:t>NEW</a:t>
            </a:r>
            <a:endParaRPr lang="ru-RU" sz="900" b="1" dirty="0">
              <a:solidFill>
                <a:srgbClr val="0077C8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3104" y="2943986"/>
            <a:ext cx="997867" cy="906084"/>
            <a:chOff x="7224586" y="718239"/>
            <a:chExt cx="406239" cy="406239"/>
          </a:xfrm>
        </p:grpSpPr>
        <p:sp>
          <p:nvSpPr>
            <p:cNvPr id="61" name="Кружок">
              <a:extLst>
                <a:ext uri="{FF2B5EF4-FFF2-40B4-BE49-F238E27FC236}">
                  <a16:creationId xmlns:a16="http://schemas.microsoft.com/office/drawing/2014/main" id="{93364798-8DC7-734F-9140-EF1A9CFC1FB4}"/>
                </a:ext>
              </a:extLst>
            </p:cNvPr>
            <p:cNvSpPr/>
            <p:nvPr/>
          </p:nvSpPr>
          <p:spPr>
            <a:xfrm>
              <a:off x="7224586" y="718239"/>
              <a:ext cx="406239" cy="406239"/>
            </a:xfrm>
            <a:prstGeom prst="ellipse">
              <a:avLst/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  <a:tileRect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/>
              <a:endParaRPr sz="1400" b="1" dirty="0">
                <a:solidFill>
                  <a:srgbClr val="FFFFFF"/>
                </a:solidFill>
                <a:latin typeface="Arial Narrow" panose="020B0606020202030204" pitchFamily="34" charset="0"/>
                <a:ea typeface="Helvetica Neue Medium"/>
                <a:cs typeface="Helvetica Neue Medium"/>
              </a:endParaRPr>
            </a:p>
          </p:txBody>
        </p:sp>
        <p:grpSp>
          <p:nvGrpSpPr>
            <p:cNvPr id="62" name="Group 524"/>
            <p:cNvGrpSpPr/>
            <p:nvPr/>
          </p:nvGrpSpPr>
          <p:grpSpPr>
            <a:xfrm>
              <a:off x="7262755" y="774982"/>
              <a:ext cx="325827" cy="291887"/>
              <a:chOff x="2487613" y="1325563"/>
              <a:chExt cx="762000" cy="682625"/>
            </a:xfrm>
            <a:solidFill>
              <a:schemeClr val="bg1"/>
            </a:solidFill>
          </p:grpSpPr>
          <p:sp>
            <p:nvSpPr>
              <p:cNvPr id="63" name="Freeform 51"/>
              <p:cNvSpPr>
                <a:spLocks noEditPoints="1"/>
              </p:cNvSpPr>
              <p:nvPr/>
            </p:nvSpPr>
            <p:spPr bwMode="auto">
              <a:xfrm>
                <a:off x="2487613" y="1325563"/>
                <a:ext cx="762000" cy="682625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75" y="10"/>
                  </a:cxn>
                  <a:cxn ang="0">
                    <a:pos x="70" y="212"/>
                  </a:cxn>
                  <a:cxn ang="0">
                    <a:pos x="9" y="212"/>
                  </a:cxn>
                  <a:cxn ang="0">
                    <a:pos x="44" y="273"/>
                  </a:cxn>
                  <a:cxn ang="0">
                    <a:pos x="224" y="278"/>
                  </a:cxn>
                  <a:cxn ang="0">
                    <a:pos x="221" y="277"/>
                  </a:cxn>
                  <a:cxn ang="0">
                    <a:pos x="226" y="278"/>
                  </a:cxn>
                  <a:cxn ang="0">
                    <a:pos x="296" y="0"/>
                  </a:cxn>
                  <a:cxn ang="0">
                    <a:pos x="228" y="261"/>
                  </a:cxn>
                  <a:cxn ang="0">
                    <a:pos x="225" y="261"/>
                  </a:cxn>
                  <a:cxn ang="0">
                    <a:pos x="198" y="212"/>
                  </a:cxn>
                  <a:cxn ang="0">
                    <a:pos x="91" y="212"/>
                  </a:cxn>
                  <a:cxn ang="0">
                    <a:pos x="97" y="36"/>
                  </a:cxn>
                  <a:cxn ang="0">
                    <a:pos x="276" y="27"/>
                  </a:cxn>
                  <a:cxn ang="0">
                    <a:pos x="228" y="261"/>
                  </a:cxn>
                </a:cxnLst>
                <a:rect l="0" t="0" r="r" b="b"/>
                <a:pathLst>
                  <a:path w="310" h="278">
                    <a:moveTo>
                      <a:pt x="296" y="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95" y="141"/>
                      <a:pt x="70" y="212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0" y="278"/>
                      <a:pt x="44" y="273"/>
                      <a:pt x="44" y="273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23" y="278"/>
                      <a:pt x="222" y="277"/>
                      <a:pt x="221" y="277"/>
                    </a:cubicBezTo>
                    <a:cubicBezTo>
                      <a:pt x="226" y="278"/>
                      <a:pt x="226" y="278"/>
                      <a:pt x="226" y="278"/>
                    </a:cubicBezTo>
                    <a:cubicBezTo>
                      <a:pt x="292" y="278"/>
                      <a:pt x="310" y="164"/>
                      <a:pt x="296" y="0"/>
                    </a:cubicBezTo>
                    <a:close/>
                    <a:moveTo>
                      <a:pt x="228" y="261"/>
                    </a:moveTo>
                    <a:cubicBezTo>
                      <a:pt x="225" y="261"/>
                      <a:pt x="225" y="261"/>
                      <a:pt x="225" y="261"/>
                    </a:cubicBezTo>
                    <a:cubicBezTo>
                      <a:pt x="200" y="259"/>
                      <a:pt x="198" y="212"/>
                      <a:pt x="198" y="212"/>
                    </a:cubicBezTo>
                    <a:cubicBezTo>
                      <a:pt x="91" y="212"/>
                      <a:pt x="91" y="212"/>
                      <a:pt x="91" y="212"/>
                    </a:cubicBezTo>
                    <a:cubicBezTo>
                      <a:pt x="105" y="147"/>
                      <a:pt x="97" y="36"/>
                      <a:pt x="97" y="36"/>
                    </a:cubicBezTo>
                    <a:cubicBezTo>
                      <a:pt x="276" y="27"/>
                      <a:pt x="276" y="27"/>
                      <a:pt x="276" y="27"/>
                    </a:cubicBezTo>
                    <a:cubicBezTo>
                      <a:pt x="295" y="151"/>
                      <a:pt x="265" y="261"/>
                      <a:pt x="228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3028950" y="1560513"/>
                <a:ext cx="76200" cy="34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2"/>
                  </a:cxn>
                  <a:cxn ang="0">
                    <a:pos x="1" y="22"/>
                  </a:cxn>
                  <a:cxn ang="0">
                    <a:pos x="48" y="20"/>
                  </a:cxn>
                  <a:cxn ang="0">
                    <a:pos x="46" y="0"/>
                  </a:cxn>
                </a:cxnLst>
                <a:rect l="0" t="0" r="r" b="b"/>
                <a:pathLst>
                  <a:path w="48" h="22">
                    <a:moveTo>
                      <a:pt x="46" y="0"/>
                    </a:moveTo>
                    <a:lnTo>
                      <a:pt x="0" y="2"/>
                    </a:lnTo>
                    <a:lnTo>
                      <a:pt x="1" y="22"/>
                    </a:lnTo>
                    <a:lnTo>
                      <a:pt x="48" y="2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3025775" y="1511300"/>
                <a:ext cx="112713" cy="396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5"/>
                  </a:cxn>
                  <a:cxn ang="0">
                    <a:pos x="71" y="20"/>
                  </a:cxn>
                  <a:cxn ang="0">
                    <a:pos x="71" y="0"/>
                  </a:cxn>
                  <a:cxn ang="0">
                    <a:pos x="0" y="5"/>
                  </a:cxn>
                </a:cxnLst>
                <a:rect l="0" t="0" r="r" b="b"/>
                <a:pathLst>
                  <a:path w="71" h="25">
                    <a:moveTo>
                      <a:pt x="0" y="5"/>
                    </a:moveTo>
                    <a:lnTo>
                      <a:pt x="0" y="25"/>
                    </a:lnTo>
                    <a:lnTo>
                      <a:pt x="71" y="20"/>
                    </a:lnTo>
                    <a:lnTo>
                      <a:pt x="71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3030538" y="1722438"/>
                <a:ext cx="58738" cy="349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2"/>
                  </a:cxn>
                  <a:cxn ang="0">
                    <a:pos x="37" y="20"/>
                  </a:cxn>
                  <a:cxn ang="0">
                    <a:pos x="37" y="0"/>
                  </a:cxn>
                  <a:cxn ang="0">
                    <a:pos x="0" y="2"/>
                  </a:cxn>
                </a:cxnLst>
                <a:rect l="0" t="0" r="r" b="b"/>
                <a:pathLst>
                  <a:path w="37" h="22">
                    <a:moveTo>
                      <a:pt x="0" y="2"/>
                    </a:moveTo>
                    <a:lnTo>
                      <a:pt x="2" y="22"/>
                    </a:lnTo>
                    <a:lnTo>
                      <a:pt x="37" y="20"/>
                    </a:lnTo>
                    <a:lnTo>
                      <a:pt x="3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3028950" y="1673225"/>
                <a:ext cx="90488" cy="396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25"/>
                  </a:cxn>
                  <a:cxn ang="0">
                    <a:pos x="57" y="22"/>
                  </a:cxn>
                  <a:cxn ang="0">
                    <a:pos x="55" y="0"/>
                  </a:cxn>
                  <a:cxn ang="0">
                    <a:pos x="0" y="5"/>
                  </a:cxn>
                </a:cxnLst>
                <a:rect l="0" t="0" r="r" b="b"/>
                <a:pathLst>
                  <a:path w="57" h="25">
                    <a:moveTo>
                      <a:pt x="0" y="5"/>
                    </a:moveTo>
                    <a:lnTo>
                      <a:pt x="1" y="25"/>
                    </a:lnTo>
                    <a:lnTo>
                      <a:pt x="57" y="22"/>
                    </a:lnTo>
                    <a:lnTo>
                      <a:pt x="5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2765425" y="1471613"/>
                <a:ext cx="157163" cy="152400"/>
              </a:xfrm>
              <a:custGeom>
                <a:avLst/>
                <a:gdLst/>
                <a:ahLst/>
                <a:cxnLst>
                  <a:cxn ang="0">
                    <a:pos x="11" y="62"/>
                  </a:cxn>
                  <a:cxn ang="0">
                    <a:pos x="43" y="61"/>
                  </a:cxn>
                  <a:cxn ang="0">
                    <a:pos x="27" y="48"/>
                  </a:cxn>
                  <a:cxn ang="0">
                    <a:pos x="15" y="49"/>
                  </a:cxn>
                  <a:cxn ang="0">
                    <a:pos x="13" y="15"/>
                  </a:cxn>
                  <a:cxn ang="0">
                    <a:pos x="51" y="13"/>
                  </a:cxn>
                  <a:cxn ang="0">
                    <a:pos x="51" y="23"/>
                  </a:cxn>
                  <a:cxn ang="0">
                    <a:pos x="52" y="23"/>
                  </a:cxn>
                  <a:cxn ang="0">
                    <a:pos x="63" y="10"/>
                  </a:cxn>
                  <a:cxn ang="0">
                    <a:pos x="64" y="8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9" y="2"/>
                  </a:cxn>
                  <a:cxn ang="0">
                    <a:pos x="2" y="4"/>
                  </a:cxn>
                  <a:cxn ang="0">
                    <a:pos x="0" y="11"/>
                  </a:cxn>
                  <a:cxn ang="0">
                    <a:pos x="2" y="54"/>
                  </a:cxn>
                  <a:cxn ang="0">
                    <a:pos x="11" y="62"/>
                  </a:cxn>
                </a:cxnLst>
                <a:rect l="0" t="0" r="r" b="b"/>
                <a:pathLst>
                  <a:path w="64" h="62">
                    <a:moveTo>
                      <a:pt x="11" y="62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9"/>
                      <a:pt x="63" y="9"/>
                      <a:pt x="64" y="8"/>
                    </a:cubicBezTo>
                    <a:cubicBezTo>
                      <a:pt x="63" y="4"/>
                      <a:pt x="60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4" y="3"/>
                      <a:pt x="2" y="4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8"/>
                      <a:pt x="6" y="62"/>
                      <a:pt x="11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2828925" y="1479550"/>
                <a:ext cx="161925" cy="142875"/>
              </a:xfrm>
              <a:custGeom>
                <a:avLst/>
                <a:gdLst/>
                <a:ahLst/>
                <a:cxnLst>
                  <a:cxn ang="0">
                    <a:pos x="15" y="23"/>
                  </a:cxn>
                  <a:cxn ang="0">
                    <a:pos x="3" y="25"/>
                  </a:cxn>
                  <a:cxn ang="0">
                    <a:pos x="4" y="37"/>
                  </a:cxn>
                  <a:cxn ang="0">
                    <a:pos x="30" y="58"/>
                  </a:cxn>
                  <a:cxn ang="0">
                    <a:pos x="63" y="15"/>
                  </a:cxn>
                  <a:cxn ang="0">
                    <a:pos x="62" y="3"/>
                  </a:cxn>
                  <a:cxn ang="0">
                    <a:pos x="49" y="4"/>
                  </a:cxn>
                  <a:cxn ang="0">
                    <a:pos x="27" y="33"/>
                  </a:cxn>
                  <a:cxn ang="0">
                    <a:pos x="15" y="23"/>
                  </a:cxn>
                </a:cxnLst>
                <a:rect l="0" t="0" r="r" b="b"/>
                <a:pathLst>
                  <a:path w="66" h="58">
                    <a:moveTo>
                      <a:pt x="15" y="23"/>
                    </a:moveTo>
                    <a:cubicBezTo>
                      <a:pt x="11" y="20"/>
                      <a:pt x="6" y="21"/>
                      <a:pt x="3" y="25"/>
                    </a:cubicBezTo>
                    <a:cubicBezTo>
                      <a:pt x="0" y="28"/>
                      <a:pt x="0" y="34"/>
                      <a:pt x="4" y="3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6" y="11"/>
                      <a:pt x="66" y="6"/>
                      <a:pt x="62" y="3"/>
                    </a:cubicBezTo>
                    <a:cubicBezTo>
                      <a:pt x="58" y="0"/>
                      <a:pt x="52" y="0"/>
                      <a:pt x="49" y="4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15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2760663" y="1658938"/>
                <a:ext cx="161925" cy="152400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15" y="14"/>
                  </a:cxn>
                  <a:cxn ang="0">
                    <a:pos x="52" y="13"/>
                  </a:cxn>
                  <a:cxn ang="0">
                    <a:pos x="52" y="21"/>
                  </a:cxn>
                  <a:cxn ang="0">
                    <a:pos x="54" y="23"/>
                  </a:cxn>
                  <a:cxn ang="0">
                    <a:pos x="65" y="9"/>
                  </a:cxn>
                  <a:cxn ang="0">
                    <a:pos x="66" y="8"/>
                  </a:cxn>
                  <a:cxn ang="0">
                    <a:pos x="63" y="2"/>
                  </a:cxn>
                  <a:cxn ang="0">
                    <a:pos x="57" y="0"/>
                  </a:cxn>
                  <a:cxn ang="0">
                    <a:pos x="11" y="1"/>
                  </a:cxn>
                  <a:cxn ang="0">
                    <a:pos x="2" y="10"/>
                  </a:cxn>
                  <a:cxn ang="0">
                    <a:pos x="0" y="53"/>
                  </a:cxn>
                  <a:cxn ang="0">
                    <a:pos x="2" y="59"/>
                  </a:cxn>
                  <a:cxn ang="0">
                    <a:pos x="9" y="62"/>
                  </a:cxn>
                  <a:cxn ang="0">
                    <a:pos x="45" y="61"/>
                  </a:cxn>
                  <a:cxn ang="0">
                    <a:pos x="29" y="48"/>
                  </a:cxn>
                  <a:cxn ang="0">
                    <a:pos x="13" y="49"/>
                  </a:cxn>
                </a:cxnLst>
                <a:rect l="0" t="0" r="r" b="b"/>
                <a:pathLst>
                  <a:path w="66" h="62">
                    <a:moveTo>
                      <a:pt x="13" y="49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6" y="9"/>
                      <a:pt x="66" y="8"/>
                    </a:cubicBezTo>
                    <a:cubicBezTo>
                      <a:pt x="66" y="6"/>
                      <a:pt x="65" y="4"/>
                      <a:pt x="63" y="2"/>
                    </a:cubicBezTo>
                    <a:cubicBezTo>
                      <a:pt x="62" y="1"/>
                      <a:pt x="59" y="0"/>
                      <a:pt x="57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6" y="1"/>
                      <a:pt x="2" y="5"/>
                      <a:pt x="2" y="1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5"/>
                      <a:pt x="1" y="58"/>
                      <a:pt x="2" y="59"/>
                    </a:cubicBezTo>
                    <a:cubicBezTo>
                      <a:pt x="4" y="61"/>
                      <a:pt x="6" y="62"/>
                      <a:pt x="9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29" y="48"/>
                      <a:pt x="29" y="48"/>
                      <a:pt x="29" y="48"/>
                    </a:cubicBezTo>
                    <a:lnTo>
                      <a:pt x="13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2828925" y="1666875"/>
                <a:ext cx="165100" cy="139700"/>
              </a:xfrm>
              <a:custGeom>
                <a:avLst/>
                <a:gdLst/>
                <a:ahLst/>
                <a:cxnLst>
                  <a:cxn ang="0">
                    <a:pos x="62" y="2"/>
                  </a:cxn>
                  <a:cxn ang="0">
                    <a:pos x="50" y="4"/>
                  </a:cxn>
                  <a:cxn ang="0">
                    <a:pos x="28" y="33"/>
                  </a:cxn>
                  <a:cxn ang="0">
                    <a:pos x="15" y="23"/>
                  </a:cxn>
                  <a:cxn ang="0">
                    <a:pos x="3" y="24"/>
                  </a:cxn>
                  <a:cxn ang="0">
                    <a:pos x="5" y="37"/>
                  </a:cxn>
                  <a:cxn ang="0">
                    <a:pos x="31" y="57"/>
                  </a:cxn>
                  <a:cxn ang="0">
                    <a:pos x="64" y="15"/>
                  </a:cxn>
                  <a:cxn ang="0">
                    <a:pos x="62" y="2"/>
                  </a:cxn>
                </a:cxnLst>
                <a:rect l="0" t="0" r="r" b="b"/>
                <a:pathLst>
                  <a:path w="67" h="57">
                    <a:moveTo>
                      <a:pt x="62" y="2"/>
                    </a:moveTo>
                    <a:cubicBezTo>
                      <a:pt x="58" y="0"/>
                      <a:pt x="53" y="0"/>
                      <a:pt x="50" y="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0"/>
                      <a:pt x="6" y="20"/>
                      <a:pt x="3" y="24"/>
                    </a:cubicBezTo>
                    <a:cubicBezTo>
                      <a:pt x="0" y="28"/>
                      <a:pt x="1" y="34"/>
                      <a:pt x="5" y="3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7" y="11"/>
                      <a:pt x="66" y="5"/>
                      <a:pt x="6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6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CustomShape 6"/>
          <p:cNvSpPr/>
          <p:nvPr/>
        </p:nvSpPr>
        <p:spPr>
          <a:xfrm>
            <a:off x="2098064" y="3375160"/>
            <a:ext cx="4757593" cy="1212109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75" name="TextBox 74"/>
          <p:cNvSpPr txBox="1"/>
          <p:nvPr/>
        </p:nvSpPr>
        <p:spPr>
          <a:xfrm>
            <a:off x="2150232" y="3375160"/>
            <a:ext cx="4917183" cy="1123712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решение </a:t>
            </a:r>
            <a:r>
              <a:rPr lang="ru-RU" sz="1200" dirty="0"/>
              <a:t>об осуществлении инвестиционного проекта </a:t>
            </a:r>
            <a:r>
              <a:rPr lang="ru-RU" sz="1200" dirty="0" smtClean="0"/>
              <a:t>принято </a:t>
            </a:r>
            <a:br>
              <a:rPr lang="ru-RU" sz="1200" dirty="0" smtClean="0"/>
            </a:br>
            <a:r>
              <a:rPr lang="ru-RU" sz="1200" dirty="0" smtClean="0"/>
              <a:t>до принятия ФЗ-69, но не ранее 7 мая 2018 года;</a:t>
            </a:r>
            <a:endParaRPr lang="en-US" sz="1200" dirty="0" smtClean="0"/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разрешение на строительство получено не ранее 7 мая 2018 года;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заявление </a:t>
            </a:r>
            <a:r>
              <a:rPr lang="ru-RU" sz="1200" dirty="0"/>
              <a:t>о заключении СЗПК подано не позднее 31 декабря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2022 года</a:t>
            </a:r>
            <a:endParaRPr lang="ru-RU" sz="1200" dirty="0"/>
          </a:p>
        </p:txBody>
      </p:sp>
      <p:sp>
        <p:nvSpPr>
          <p:cNvPr id="78" name="CustomShape 6"/>
          <p:cNvSpPr/>
          <p:nvPr/>
        </p:nvSpPr>
        <p:spPr>
          <a:xfrm>
            <a:off x="7128993" y="3353669"/>
            <a:ext cx="4831821" cy="1233600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noFill/>
            <a:miter lim="400000"/>
          </a:ln>
        </p:spPr>
      </p:sp>
      <p:sp>
        <p:nvSpPr>
          <p:cNvPr id="79" name="TextBox 78"/>
          <p:cNvSpPr txBox="1"/>
          <p:nvPr/>
        </p:nvSpPr>
        <p:spPr>
          <a:xfrm>
            <a:off x="7252148" y="3388492"/>
            <a:ext cx="4708666" cy="1123712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pc="-1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defRPr>
            </a:lvl1pPr>
          </a:lstStyle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решение </a:t>
            </a:r>
            <a:r>
              <a:rPr lang="ru-RU" sz="1200" dirty="0"/>
              <a:t>об утверждении бюджета принято после </a:t>
            </a:r>
            <a:r>
              <a:rPr lang="ru-RU" sz="1200" dirty="0" smtClean="0"/>
              <a:t>принятия </a:t>
            </a:r>
            <a:br>
              <a:rPr lang="ru-RU" sz="1200" dirty="0" smtClean="0"/>
            </a:br>
            <a:r>
              <a:rPr lang="ru-RU" sz="1200" dirty="0" smtClean="0"/>
              <a:t>ФЗ-69 </a:t>
            </a:r>
            <a:r>
              <a:rPr lang="ru-RU" sz="1200" dirty="0"/>
              <a:t>и не позднее 180 дней со дня получения разрешения на строительство;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ru-RU" sz="1200" dirty="0" smtClean="0"/>
              <a:t>заявление </a:t>
            </a:r>
            <a:r>
              <a:rPr lang="ru-RU" sz="1200" dirty="0"/>
              <a:t>о заключении СЗПК подано не позднее 1 года после принятия решения о </a:t>
            </a:r>
            <a:r>
              <a:rPr lang="ru-RU" sz="1200" dirty="0" smtClean="0"/>
              <a:t>бюджете</a:t>
            </a:r>
            <a:endParaRPr lang="ru-RU" sz="1200" dirty="0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2DD94DF9-F084-FB4B-9B4C-2E27A3AA581E}"/>
              </a:ext>
            </a:extLst>
          </p:cNvPr>
          <p:cNvSpPr/>
          <p:nvPr/>
        </p:nvSpPr>
        <p:spPr>
          <a:xfrm>
            <a:off x="1859028" y="1139662"/>
            <a:ext cx="5864573" cy="1115969"/>
          </a:xfrm>
          <a:prstGeom prst="round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lang="ru-RU" sz="2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9" name="Рисунок 94" descr="Рисунок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104" y="5187463"/>
            <a:ext cx="894104" cy="89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Рисунок 94" descr="Рисунок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9589" y="2714994"/>
            <a:ext cx="232923" cy="23292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2DD94DF9-F084-FB4B-9B4C-2E27A3AA581E}"/>
              </a:ext>
            </a:extLst>
          </p:cNvPr>
          <p:cNvSpPr/>
          <p:nvPr/>
        </p:nvSpPr>
        <p:spPr>
          <a:xfrm>
            <a:off x="1859028" y="5044662"/>
            <a:ext cx="4466493" cy="1349046"/>
          </a:xfrm>
          <a:prstGeom prst="round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lang="ru-RU" sz="2000" b="1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2" name="Первый тезис…">
            <a:extLst>
              <a:ext uri="{FF2B5EF4-FFF2-40B4-BE49-F238E27FC236}">
                <a16:creationId xmlns:a16="http://schemas.microsoft.com/office/drawing/2014/main" id="{48F5D916-431D-3841-B06B-442BC0CBB85C}"/>
              </a:ext>
            </a:extLst>
          </p:cNvPr>
          <p:cNvSpPr txBox="1"/>
          <p:nvPr/>
        </p:nvSpPr>
        <p:spPr>
          <a:xfrm>
            <a:off x="2077088" y="5202729"/>
            <a:ext cx="3989604" cy="99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Объем капиталовложений:</a:t>
            </a:r>
          </a:p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 smtClean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● от 200 млн руб. для региональных СЗПК;</a:t>
            </a:r>
          </a:p>
          <a:p>
            <a:pPr algn="l">
              <a:lnSpc>
                <a:spcPct val="90000"/>
              </a:lnSpc>
              <a:spcBef>
                <a:spcPts val="900"/>
              </a:spcBef>
              <a:defRPr>
                <a:solidFill>
                  <a:srgbClr val="000000"/>
                </a:solidFill>
                <a:latin typeface="Stem"/>
                <a:ea typeface="Stem"/>
                <a:cs typeface="Stem"/>
                <a:sym typeface="Stem"/>
              </a:defRPr>
            </a:pPr>
            <a:r>
              <a:rPr lang="ru-RU" sz="1200" b="1" spc="-1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● </a:t>
            </a:r>
            <a:r>
              <a:rPr lang="ru-RU" sz="1200" b="1" spc="-1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ea typeface="+mj-ea"/>
                <a:cs typeface="Verdana"/>
              </a:rPr>
              <a:t>от 750 млн руб. для СЗПК стороной по которым выступает Российская Федераций</a:t>
            </a:r>
          </a:p>
        </p:txBody>
      </p:sp>
    </p:spTree>
    <p:extLst>
      <p:ext uri="{BB962C8B-B14F-4D97-AF65-F5344CB8AC3E}">
        <p14:creationId xmlns:p14="http://schemas.microsoft.com/office/powerpoint/2010/main" val="1433745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682" y="98621"/>
            <a:ext cx="10595214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bg2">
                    <a:lumMod val="1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dirty="0"/>
              <a:t>Обязательный объем капиталовложений для предоставления</a:t>
            </a:r>
            <a:r>
              <a:rPr lang="en-US" dirty="0"/>
              <a:t> </a:t>
            </a:r>
            <a:r>
              <a:rPr lang="ru-RU" dirty="0"/>
              <a:t>стабилизационной оговорки по сферам </a:t>
            </a:r>
            <a:r>
              <a:rPr lang="ru-RU" dirty="0" smtClean="0"/>
              <a:t>экономики, руб.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69583" y="3539622"/>
            <a:ext cx="1390849" cy="595035"/>
          </a:xfrm>
          <a:prstGeom prst="rect">
            <a:avLst/>
          </a:prstGeom>
          <a:solidFill>
            <a:srgbClr val="0089C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91071" y="2785275"/>
            <a:ext cx="1390849" cy="1440000"/>
          </a:xfrm>
          <a:prstGeom prst="rect">
            <a:avLst/>
          </a:prstGeom>
          <a:solidFill>
            <a:srgbClr val="00ADB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51282" y="2977417"/>
            <a:ext cx="1390849" cy="1116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9109" y="3428658"/>
            <a:ext cx="1390849" cy="792000"/>
          </a:xfrm>
          <a:prstGeom prst="rect">
            <a:avLst/>
          </a:prstGeom>
          <a:solidFill>
            <a:srgbClr val="009F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2899" y="3914550"/>
            <a:ext cx="1390849" cy="324000"/>
          </a:xfrm>
          <a:prstGeom prst="rect">
            <a:avLst/>
          </a:prstGeom>
          <a:solidFill>
            <a:srgbClr val="007BC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Stem Medium" panose="020B05030202030202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2986" y="2021666"/>
            <a:ext cx="229291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10 млрд</a:t>
            </a: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7111545" y="2446485"/>
            <a:ext cx="1390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4,5 млрд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2019" y="2693526"/>
            <a:ext cx="13908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менее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/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1,5 млрд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2230" y="2925691"/>
            <a:ext cx="13908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7</a:t>
            </a:r>
            <a:r>
              <a:rPr lang="en-US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50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 млн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981" y="2919558"/>
            <a:ext cx="139084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2438338" hangingPunct="0"/>
            <a:r>
              <a:rPr lang="ru-RU" sz="16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Не </a:t>
            </a: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менее</a:t>
            </a:r>
            <a:b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</a:b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200 млн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1312" y="4301715"/>
            <a:ext cx="122856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Если стороной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СЗПК является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субъект РФ без участия РФ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8732" y="4228640"/>
            <a:ext cx="1895779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-3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Здравоохранение</a:t>
            </a:r>
            <a:endParaRPr lang="ru-RU" sz="1200" spc="-30" dirty="0">
              <a:solidFill>
                <a:srgbClr val="5E5E5E"/>
              </a:solidFill>
              <a:latin typeface="Stem Medium" panose="020B0503020203020204"/>
              <a:sym typeface="Helvetica Neue"/>
            </a:endParaRP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Образование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Культура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Физическая культура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Спорт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Комплексное развитие </a:t>
            </a: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территорий</a:t>
            </a:r>
          </a:p>
          <a:p>
            <a:pPr marL="285750" indent="-285750" defTabSz="2438338" hangingPunct="0">
              <a:buFont typeface="Wingdings" panose="05000000000000000000" pitchFamily="2" charset="2"/>
              <a:buChar char="ü"/>
            </a:pPr>
            <a:endParaRPr kumimoji="0" lang="ru-RU" sz="1200" b="0" i="0" u="none" strike="noStrike" cap="none" spc="0" normalizeH="0" dirty="0" smtClean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0025" y="4191773"/>
            <a:ext cx="215276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Цифровая экономика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Экология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Сельское хозяйство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П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ищева</a:t>
            </a: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я и перерабатывающая промышленность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Туризм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2791" y="4238550"/>
            <a:ext cx="221262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Обрабатывающее производство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Создание аэровокзалов, общественного транспорта</a:t>
            </a:r>
          </a:p>
          <a:p>
            <a:pPr marL="285750" marR="0" indent="-28575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Торговые логистические центры 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69856" y="4288992"/>
            <a:ext cx="118203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П</a:t>
            </a: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роекты вне зависимости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от сферы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Stem Medium" panose="020B0503020203020204"/>
                <a:sym typeface="Helvetica Neue"/>
              </a:rPr>
              <a:t>экономики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6515913" y="-2410560"/>
            <a:ext cx="359075" cy="8112878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tem Medium" panose="020B0503020203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619" y="1072673"/>
            <a:ext cx="759166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Сторонами являются: РФ, субъект РФ, МСУ (при согласии)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Stem Medium" panose="020B0503020203020204"/>
              <a:sym typeface="Helvetica Neue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8067" y="5652613"/>
            <a:ext cx="10865176" cy="306467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1219169" hangingPunct="0"/>
            <a:r>
              <a:rPr lang="ru-RU" sz="1200" b="1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Капиталовложения</a:t>
            </a:r>
            <a:r>
              <a:rPr lang="ru-RU" sz="1100" kern="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 - </a:t>
            </a:r>
            <a:r>
              <a:rPr lang="ru-RU" sz="1200" dirty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вложенные в инвестиционный проект </a:t>
            </a:r>
            <a:r>
              <a:rPr lang="ru-RU" sz="1200" dirty="0" smtClean="0">
                <a:solidFill>
                  <a:srgbClr val="5E5E5E"/>
                </a:solidFill>
                <a:latin typeface="Stem Medium" panose="020B0503020203020204"/>
                <a:sym typeface="Helvetica Neue"/>
              </a:rPr>
              <a:t>денежные средства ОРП, включая заемные средства</a:t>
            </a:r>
            <a:endParaRPr lang="ru-RU" sz="1200" kern="0" dirty="0">
              <a:solidFill>
                <a:srgbClr val="5E5E5E"/>
              </a:solidFill>
              <a:latin typeface="Stem Medium" panose="020B0503020203020204"/>
              <a:sym typeface="Helvetica Neue"/>
            </a:endParaRPr>
          </a:p>
        </p:txBody>
      </p:sp>
      <p:pic>
        <p:nvPicPr>
          <p:cNvPr id="28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398067" y="6137109"/>
            <a:ext cx="10867313" cy="510778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219169" hangingPunct="0"/>
            <a:r>
              <a:rPr lang="ru-RU" sz="1200" b="1" kern="0" dirty="0" smtClean="0">
                <a:latin typeface="Stem Medium" panose="020B0503020203020204"/>
                <a:sym typeface="Helvetica Neue"/>
              </a:rPr>
              <a:t>Неосуществление капиталовложений в </a:t>
            </a:r>
            <a:r>
              <a:rPr lang="ru-RU" sz="1200" b="1" kern="0" dirty="0">
                <a:latin typeface="Stem Medium" panose="020B0503020203020204"/>
                <a:sym typeface="Helvetica Neue"/>
              </a:rPr>
              <a:t>течение более чем </a:t>
            </a:r>
            <a:r>
              <a:rPr lang="ru-RU" sz="1200" b="1" kern="0" dirty="0" smtClean="0">
                <a:latin typeface="Stem Medium" panose="020B0503020203020204"/>
                <a:sym typeface="Helvetica Neue"/>
              </a:rPr>
              <a:t>2 </a:t>
            </a:r>
            <a:r>
              <a:rPr lang="ru-RU" sz="1200" b="1" kern="0" dirty="0">
                <a:latin typeface="Stem Medium" panose="020B0503020203020204"/>
                <a:sym typeface="Helvetica Neue"/>
              </a:rPr>
              <a:t>лет </a:t>
            </a:r>
            <a:r>
              <a:rPr lang="ru-RU" sz="1200" kern="0" dirty="0">
                <a:latin typeface="Stem Medium" panose="020B0503020203020204"/>
                <a:sym typeface="Helvetica Neue"/>
              </a:rPr>
              <a:t>по </a:t>
            </a:r>
            <a:r>
              <a:rPr lang="ru-RU" sz="1200" kern="0" dirty="0" smtClean="0">
                <a:latin typeface="Stem Medium" panose="020B0503020203020204"/>
                <a:sym typeface="Helvetica Neue"/>
              </a:rPr>
              <a:t>истечении предусмотренного </a:t>
            </a:r>
            <a:r>
              <a:rPr lang="ru-RU" sz="1200" kern="0" dirty="0">
                <a:latin typeface="Stem Medium" panose="020B0503020203020204"/>
                <a:sym typeface="Helvetica Neue"/>
              </a:rPr>
              <a:t>соглашением срока осуществления </a:t>
            </a:r>
            <a:r>
              <a:rPr lang="ru-RU" sz="1200" kern="0" dirty="0" smtClean="0">
                <a:latin typeface="Stem Medium" panose="020B0503020203020204"/>
                <a:sym typeface="Helvetica Neue"/>
              </a:rPr>
              <a:t>капиталовложений </a:t>
            </a:r>
            <a:r>
              <a:rPr lang="ru-RU" sz="1200" b="1" kern="0" dirty="0" smtClean="0">
                <a:latin typeface="Stem Medium" panose="020B0503020203020204"/>
                <a:sym typeface="Helvetica Neue"/>
              </a:rPr>
              <a:t>влечет расторжение СЗПК</a:t>
            </a:r>
            <a:r>
              <a:rPr lang="ru-RU" sz="1200" kern="0" dirty="0" smtClean="0">
                <a:latin typeface="Stem Medium" panose="020B0503020203020204"/>
                <a:sym typeface="Helvetica Neue"/>
              </a:rPr>
              <a:t> </a:t>
            </a:r>
            <a:endParaRPr lang="ru-RU" sz="1200" kern="0" dirty="0">
              <a:latin typeface="Stem Medium" panose="020B0503020203020204"/>
              <a:sym typeface="Helvetica Neu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26679" y="6477177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62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flipV="1">
            <a:off x="502967" y="3039325"/>
            <a:ext cx="3437378" cy="1"/>
          </a:xfrm>
          <a:prstGeom prst="line">
            <a:avLst/>
          </a:prstGeom>
          <a:ln>
            <a:solidFill>
              <a:srgbClr val="00AD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02967" y="1835799"/>
            <a:ext cx="3437378" cy="1"/>
          </a:xfrm>
          <a:prstGeom prst="line">
            <a:avLst/>
          </a:prstGeom>
          <a:ln>
            <a:solidFill>
              <a:srgbClr val="007B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795" y="794"/>
          <a:ext cx="61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5" y="794"/>
                        <a:ext cx="61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360682" y="125721"/>
            <a:ext cx="10595214" cy="56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b="0" dirty="0">
                <a:solidFill>
                  <a:schemeClr val="bg2">
                    <a:lumMod val="10000"/>
                  </a:schemeClr>
                </a:solidFill>
                <a:latin typeface="Stem Medium" panose="020B0503020203020204"/>
                <a:cs typeface="Verdana"/>
                <a:sym typeface="Stem"/>
              </a:rPr>
              <a:t>Стабилизационная оговорка</a:t>
            </a:r>
          </a:p>
        </p:txBody>
      </p:sp>
      <p:pic>
        <p:nvPicPr>
          <p:cNvPr id="28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0682" y="681311"/>
            <a:ext cx="1384857" cy="51528"/>
          </a:xfrm>
          <a:prstGeom prst="rect">
            <a:avLst/>
          </a:prstGeom>
        </p:spPr>
      </p:pic>
      <p:sp>
        <p:nvSpPr>
          <p:cNvPr id="29" name="CustomShape 6"/>
          <p:cNvSpPr/>
          <p:nvPr/>
        </p:nvSpPr>
        <p:spPr>
          <a:xfrm>
            <a:off x="1066800" y="1242140"/>
            <a:ext cx="3161657" cy="436016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0" name="TextBox 29"/>
          <p:cNvSpPr txBox="1"/>
          <p:nvPr/>
        </p:nvSpPr>
        <p:spPr>
          <a:xfrm>
            <a:off x="1091059" y="1288429"/>
            <a:ext cx="3113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rPr>
              <a:t>Отдельные законодательные акты</a:t>
            </a:r>
          </a:p>
        </p:txBody>
      </p:sp>
      <p:sp>
        <p:nvSpPr>
          <p:cNvPr id="33" name="CustomShape 6"/>
          <p:cNvSpPr/>
          <p:nvPr/>
        </p:nvSpPr>
        <p:spPr>
          <a:xfrm>
            <a:off x="4639043" y="1231215"/>
            <a:ext cx="3412314" cy="436016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4" name="TextBox 33"/>
          <p:cNvSpPr txBox="1"/>
          <p:nvPr/>
        </p:nvSpPr>
        <p:spPr>
          <a:xfrm>
            <a:off x="4680555" y="1263825"/>
            <a:ext cx="333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rPr>
              <a:t>Акты налогового законодательства</a:t>
            </a:r>
          </a:p>
        </p:txBody>
      </p:sp>
      <p:sp>
        <p:nvSpPr>
          <p:cNvPr id="35" name="CustomShape 6"/>
          <p:cNvSpPr/>
          <p:nvPr/>
        </p:nvSpPr>
        <p:spPr>
          <a:xfrm>
            <a:off x="8291448" y="1207009"/>
            <a:ext cx="3362670" cy="495110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6" name="TextBox 35"/>
          <p:cNvSpPr txBox="1"/>
          <p:nvPr/>
        </p:nvSpPr>
        <p:spPr>
          <a:xfrm>
            <a:off x="8482311" y="1263824"/>
            <a:ext cx="2980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</a:rPr>
              <a:t>Меры государственной поддержки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0555" y="1834054"/>
            <a:ext cx="3136361" cy="1672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Налог на имущество организаций;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Земельный налог;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Налог на прибыль; 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Налог на добавленную стоимость;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Новые налоги и сборы;</a:t>
            </a:r>
          </a:p>
          <a:p>
            <a:pPr marL="171450" indent="-171450" defTabSz="2438338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spc="-1" dirty="0">
                <a:latin typeface="Stem Medium" panose="020B0503020203020204"/>
                <a:sym typeface="Helvetica Neue"/>
              </a:rPr>
              <a:t>Транспортный налог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50354" y="1834054"/>
            <a:ext cx="3448424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Акты, регулирующие предоставление мер по связанным договорам:</a:t>
            </a:r>
          </a:p>
          <a:p>
            <a:pPr marL="171450" marR="0" indent="-17145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Договоры о предоставлении субсидий, бюджетных инвестиций;</a:t>
            </a:r>
          </a:p>
          <a:p>
            <a:pPr marL="171450" marR="0" indent="-17145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Кредитные договоры по льготной ставке за счет средств бюджета;</a:t>
            </a:r>
          </a:p>
          <a:p>
            <a:pPr marL="171450" marR="0" indent="-171450" defTabSz="2438338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spc="-1" dirty="0">
                <a:latin typeface="Stem Medium" panose="020B0503020203020204"/>
                <a:sym typeface="Helvetica Neue"/>
              </a:rPr>
              <a:t>Договоры между регулируемой организацией и ОРП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350930" y="1080920"/>
            <a:ext cx="28623" cy="5666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097756" y="1080920"/>
            <a:ext cx="15027" cy="29397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Таблица 33"/>
          <p:cNvGraphicFramePr/>
          <p:nvPr>
            <p:extLst>
              <p:ext uri="{D42A27DB-BD31-4B8C-83A1-F6EECF244321}">
                <p14:modId xmlns:p14="http://schemas.microsoft.com/office/powerpoint/2010/main" val="14165718"/>
              </p:ext>
            </p:extLst>
          </p:nvPr>
        </p:nvGraphicFramePr>
        <p:xfrm>
          <a:off x="4790138" y="4101796"/>
          <a:ext cx="7008640" cy="1757680"/>
        </p:xfrm>
        <a:graphic>
          <a:graphicData uri="http://schemas.openxmlformats.org/drawingml/2006/table">
            <a:tbl>
              <a:tblPr firstRow="1" bandRow="1"/>
              <a:tblGrid>
                <a:gridCol w="389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174">
                <a:tc>
                  <a:txBody>
                    <a:bodyPr/>
                    <a:lstStyle/>
                    <a:p>
                      <a:pPr algn="ctr" defTabSz="1828800">
                        <a:defRPr b="0"/>
                      </a:pPr>
                      <a:r>
                        <a:rPr lang="ru-RU" sz="1600" b="0" i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Максимально</a:t>
                      </a:r>
                      <a:r>
                        <a:rPr lang="ru-RU" sz="1600" b="0" i="0" baseline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 допустимый срок стабилизационной оговорки</a:t>
                      </a:r>
                      <a:endParaRPr sz="1600" b="0" i="0" dirty="0">
                        <a:solidFill>
                          <a:srgbClr val="0077C8"/>
                        </a:solidFill>
                        <a:latin typeface="Stem Medium" panose="020B0503020203020204" pitchFamily="34" charset="0"/>
                        <a:ea typeface="Stem Medium" panose="020B0503020203020204" pitchFamily="34" charset="0"/>
                        <a:cs typeface="Stem"/>
                        <a:sym typeface="Stem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b="0"/>
                      </a:pPr>
                      <a:r>
                        <a:rPr lang="ru-RU" sz="1600" b="0" i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Требуемый объем </a:t>
                      </a:r>
                      <a:r>
                        <a:rPr lang="ru-RU" sz="1600" b="0" i="0" dirty="0" smtClean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капиталовложений</a:t>
                      </a:r>
                      <a:endParaRPr sz="1600" b="0" i="0" dirty="0">
                        <a:solidFill>
                          <a:srgbClr val="0077C8"/>
                        </a:solidFill>
                        <a:latin typeface="Stem Medium" panose="020B0503020203020204" pitchFamily="34" charset="0"/>
                        <a:ea typeface="Stem Medium" panose="020B0503020203020204" pitchFamily="34" charset="0"/>
                        <a:cs typeface="Stem"/>
                        <a:sym typeface="Stem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62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6 лет</a:t>
                      </a:r>
                      <a:endParaRPr sz="14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до 10 </a:t>
                      </a:r>
                      <a:r>
                        <a:rPr lang="ru-RU" sz="1400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млрд руб.</a:t>
                      </a:r>
                      <a:r>
                        <a:rPr lang="ru-RU" sz="1200" i="1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 </a:t>
                      </a:r>
                      <a:endParaRPr sz="12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01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15 лет</a:t>
                      </a:r>
                      <a:endParaRPr sz="14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от 10 до 15 </a:t>
                      </a:r>
                      <a:r>
                        <a:rPr lang="ru-RU" sz="1400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млрд руб.</a:t>
                      </a:r>
                      <a:endParaRPr sz="12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43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20</a:t>
                      </a:r>
                      <a:r>
                        <a:rPr lang="ru-RU" sz="1400" baseline="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 лет</a:t>
                      </a:r>
                      <a:endParaRPr sz="14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4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не менее 15 </a:t>
                      </a:r>
                      <a:r>
                        <a:rPr lang="ru-RU" sz="1400" dirty="0" smtClean="0">
                          <a:latin typeface="Stem"/>
                          <a:ea typeface="Stem"/>
                          <a:cs typeface="Stem"/>
                          <a:sym typeface="Stem"/>
                        </a:rPr>
                        <a:t>млрд руб.</a:t>
                      </a:r>
                      <a:endParaRPr sz="12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57125"/>
              </p:ext>
            </p:extLst>
          </p:nvPr>
        </p:nvGraphicFramePr>
        <p:xfrm>
          <a:off x="414921" y="1834054"/>
          <a:ext cx="381353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17">
                  <a:extLst>
                    <a:ext uri="{9D8B030D-6E8A-4147-A177-3AD203B41FA5}">
                      <a16:colId xmlns:a16="http://schemas.microsoft.com/office/drawing/2014/main" val="1262829846"/>
                    </a:ext>
                  </a:extLst>
                </a:gridCol>
                <a:gridCol w="301022">
                  <a:extLst>
                    <a:ext uri="{9D8B030D-6E8A-4147-A177-3AD203B41FA5}">
                      <a16:colId xmlns:a16="http://schemas.microsoft.com/office/drawing/2014/main" val="1344420767"/>
                    </a:ext>
                  </a:extLst>
                </a:gridCol>
                <a:gridCol w="3190997">
                  <a:extLst>
                    <a:ext uri="{9D8B030D-6E8A-4147-A177-3AD203B41FA5}">
                      <a16:colId xmlns:a16="http://schemas.microsoft.com/office/drawing/2014/main" val="2231578003"/>
                    </a:ext>
                  </a:extLst>
                </a:gridCol>
              </a:tblGrid>
              <a:tr h="124286">
                <a:tc rowSpan="6">
                  <a:txBody>
                    <a:bodyPr/>
                    <a:lstStyle/>
                    <a:p>
                      <a:pPr algn="l"/>
                      <a:endParaRPr lang="ru-RU" sz="1800" b="0" i="0" u="none" strike="noStrike" kern="1200" cap="none" spc="-1" baseline="0" dirty="0">
                        <a:solidFill>
                          <a:schemeClr val="bg1"/>
                        </a:solidFill>
                        <a:uFillTx/>
                        <a:latin typeface="Stem Medium" panose="020B0503020203020204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2438338" rtl="0" eaLnBrk="1" latin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земельного законодательства; </a:t>
                      </a:r>
                      <a:endParaRPr lang="ru-RU" sz="1200" b="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01166"/>
                  </a:ext>
                </a:extLst>
              </a:tr>
              <a:tr h="1852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градостроительного законодательства; 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0474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в области эксплуатации объектов недвижимого имущества;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76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ставки вывозных таможенных пошлин (предусматривающие их увеличение относительно действовавших на 1 января 2022 г.) (на срок действия СЗПК);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3348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D28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размер платы за негативное воздействие на окружающую среду, пользование водными объектами, экологического сбора;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5484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D28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размер платы за изъятие лесных ресурсов, арендной платы за пользование лесными участками с изъятием ресурсов  </a:t>
                      </a:r>
                      <a:endParaRPr lang="ru-RU" sz="12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638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77009" y="3405986"/>
            <a:ext cx="76905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3 года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54838" y="4224270"/>
            <a:ext cx="1221488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Более</a:t>
            </a:r>
            <a:r>
              <a:rPr kumimoji="0" lang="ru-RU" sz="105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15 млрд </a:t>
            </a:r>
            <a:r>
              <a:rPr kumimoji="0" lang="ru-RU" sz="105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руб.</a:t>
            </a:r>
            <a:endParaRPr kumimoji="0" lang="ru-RU" sz="1050" b="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02967" y="5673390"/>
            <a:ext cx="3437378" cy="1"/>
          </a:xfrm>
          <a:prstGeom prst="line">
            <a:avLst/>
          </a:prstGeom>
          <a:ln>
            <a:solidFill>
              <a:srgbClr val="007B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798778" y="6381998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09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359999" y="187404"/>
            <a:ext cx="10497297" cy="390242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bg2">
                    <a:lumMod val="1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r>
              <a:rPr lang="ru-RU" dirty="0"/>
              <a:t>Обеспечивающая и сопутствующая </a:t>
            </a:r>
            <a:r>
              <a:rPr lang="ru-RU" dirty="0" smtClean="0"/>
              <a:t>инфраструктура</a:t>
            </a:r>
            <a:endParaRPr lang="ru-RU" dirty="0"/>
          </a:p>
        </p:txBody>
      </p:sp>
      <p:pic>
        <p:nvPicPr>
          <p:cNvPr id="2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0" y="680400"/>
            <a:ext cx="1384857" cy="51528"/>
          </a:xfrm>
          <a:prstGeom prst="rect">
            <a:avLst/>
          </a:prstGeom>
        </p:spPr>
      </p:pic>
      <p:sp>
        <p:nvSpPr>
          <p:cNvPr id="44" name="CustomShape 6"/>
          <p:cNvSpPr/>
          <p:nvPr/>
        </p:nvSpPr>
        <p:spPr>
          <a:xfrm>
            <a:off x="4853685" y="3195688"/>
            <a:ext cx="2691666" cy="320135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6" name="TextBox 5"/>
          <p:cNvSpPr txBox="1"/>
          <p:nvPr/>
        </p:nvSpPr>
        <p:spPr>
          <a:xfrm>
            <a:off x="4255918" y="3181350"/>
            <a:ext cx="388720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bg1"/>
                </a:solidFill>
                <a:sym typeface="Helvetica Neue"/>
              </a:rPr>
              <a:t>Объекты инфраструктуры: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0001" y="4773223"/>
            <a:ext cx="5739049" cy="1123712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219169" hangingPunct="0"/>
            <a:r>
              <a:rPr lang="ru-RU" sz="10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объекты соответствуют одному из следующих требований:</a:t>
            </a:r>
          </a:p>
          <a:p>
            <a:pPr algn="just" defTabSz="1219169" hangingPunct="0"/>
            <a:r>
              <a:rPr lang="ru-RU" sz="10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а) находятся в государственной (муниципальной) собственности или подлежат передаче ОРП в государственную (муниципальную) собственность;</a:t>
            </a:r>
          </a:p>
          <a:p>
            <a:pPr algn="just" defTabSz="1219169" hangingPunct="0"/>
            <a:r>
              <a:rPr lang="ru-RU" sz="10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б) находятся в собственности регулируемой организации и (или) по договору, заключенному с регулируемой организацией, в том числе договору технологического присоединения, поступают в собственность этой организации.</a:t>
            </a:r>
          </a:p>
        </p:txBody>
      </p:sp>
      <p:sp>
        <p:nvSpPr>
          <p:cNvPr id="56" name="CustomShape 6"/>
          <p:cNvSpPr/>
          <p:nvPr/>
        </p:nvSpPr>
        <p:spPr>
          <a:xfrm>
            <a:off x="1271016" y="4308459"/>
            <a:ext cx="4055483" cy="364750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59" name="TextBox 58"/>
          <p:cNvSpPr txBox="1"/>
          <p:nvPr/>
        </p:nvSpPr>
        <p:spPr>
          <a:xfrm>
            <a:off x="429232" y="4293657"/>
            <a:ext cx="5739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Сопутствующая возмещается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в течение </a:t>
            </a: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10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лет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51876" y="3601805"/>
            <a:ext cx="11638901" cy="510778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defTabSz="1219169" hangingPunct="0"/>
            <a:r>
              <a:rPr lang="ru-RU" sz="12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объекты транспортной, энергетической, коммунальной, социальной, цифровой инфраструктур, используемые как в целях реализации инвестиционного проекта, так и в иных целях, в отношении которых ОРП понесла затраты, связанные с их созданием (строительством) либо реконструкцией и (или) модернизацией</a:t>
            </a:r>
          </a:p>
        </p:txBody>
      </p:sp>
      <p:sp>
        <p:nvSpPr>
          <p:cNvPr id="12" name="CustomShape 6"/>
          <p:cNvSpPr/>
          <p:nvPr/>
        </p:nvSpPr>
        <p:spPr>
          <a:xfrm>
            <a:off x="7114032" y="4315649"/>
            <a:ext cx="4113964" cy="359635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13" name="TextBox 12"/>
          <p:cNvSpPr txBox="1"/>
          <p:nvPr/>
        </p:nvSpPr>
        <p:spPr>
          <a:xfrm>
            <a:off x="6332615" y="4286952"/>
            <a:ext cx="566628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sym typeface="Helvetica Neue"/>
              </a:rPr>
              <a:t>Обеспечивающая возмещается в течение </a:t>
            </a:r>
            <a:r>
              <a:rPr lang="ru-RU" sz="1400" b="1" dirty="0" smtClean="0">
                <a:solidFill>
                  <a:schemeClr val="bg1"/>
                </a:solidFill>
                <a:sym typeface="Helvetica Neue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sym typeface="Helvetica Neue"/>
              </a:rPr>
              <a:t> лет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2617" y="4773223"/>
            <a:ext cx="5666285" cy="1992035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defTabSz="1219169" hangingPunct="0"/>
            <a:r>
              <a:rPr lang="ru-RU" sz="1000" b="1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объекты используются исключительно в целях реализации инвестиционного </a:t>
            </a:r>
            <a:r>
              <a:rPr lang="ru-RU" sz="1000" b="1" spc="-1" dirty="0" smtClean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проекта</a:t>
            </a:r>
          </a:p>
          <a:p>
            <a:pPr algn="ctr" defTabSz="1219169" hangingPunct="0"/>
            <a:r>
              <a:rPr lang="ru-RU" sz="1000" b="1" spc="-1" dirty="0" smtClean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и </a:t>
            </a:r>
            <a:r>
              <a:rPr lang="ru-RU" sz="1000" b="1" u="sng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не являются </a:t>
            </a:r>
            <a:r>
              <a:rPr lang="ru-RU" sz="1000" b="1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объектами </a:t>
            </a:r>
            <a:r>
              <a:rPr lang="ru-RU" sz="1000" b="1" u="sng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сопутствующей инфраструктуры</a:t>
            </a:r>
            <a:endParaRPr lang="en-US" sz="1000" b="1" u="sng" spc="-1" dirty="0">
              <a:solidFill>
                <a:prstClr val="black"/>
              </a:solidFill>
              <a:latin typeface="Stem Medium" panose="020B0503020203020204"/>
              <a:sym typeface="Helvetica Neue Medium"/>
            </a:endParaRPr>
          </a:p>
          <a:p>
            <a:pPr algn="ctr" defTabSz="1219169" hangingPunct="0"/>
            <a:r>
              <a:rPr lang="ru-RU" sz="1000" b="1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Критерии: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r>
              <a:rPr lang="ru-RU" sz="9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 инфраструктуры создается полностью или частично для эксплуатации (использования) объекта проекта и (или) обеспечения нового производства товаров (работ, услуг), и (или) увеличения объемов существующего производства товаров (работ, услуг), и (или) предотвращения (минимизации) негативного влияния на окружающую среду (в зависимости от цели проекта);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r>
              <a:rPr lang="ru-RU" sz="9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достижение заявленных показателей проекта невозможно без использования объекта инфраструктуры;</a:t>
            </a:r>
          </a:p>
          <a:p>
            <a:pPr marL="171450" indent="-171450" defTabSz="1219169" hangingPunct="0">
              <a:buFont typeface="Arial" panose="020B0604020202020204" pitchFamily="34" charset="0"/>
              <a:buChar char="•"/>
            </a:pPr>
            <a:r>
              <a:rPr lang="ru-RU" sz="900" spc="-1" dirty="0">
                <a:solidFill>
                  <a:prstClr val="black"/>
                </a:solidFill>
                <a:latin typeface="Stem Medium" panose="020B0503020203020204"/>
                <a:sym typeface="Helvetica Neue Medium"/>
              </a:rPr>
              <a:t>объект инфраструктуры используется работниками ОРП, работниками органа (организации), эксплуатирующей (использующей) объект проекта, и (или) членами их семей (в отношении социальной инфраструктуры)</a:t>
            </a:r>
          </a:p>
        </p:txBody>
      </p:sp>
      <p:sp>
        <p:nvSpPr>
          <p:cNvPr id="18" name="CustomShape 6"/>
          <p:cNvSpPr/>
          <p:nvPr/>
        </p:nvSpPr>
        <p:spPr>
          <a:xfrm>
            <a:off x="360000" y="903929"/>
            <a:ext cx="4295358" cy="393591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19" name="TextBox 18"/>
          <p:cNvSpPr txBox="1"/>
          <p:nvPr/>
        </p:nvSpPr>
        <p:spPr>
          <a:xfrm>
            <a:off x="360000" y="1711820"/>
            <a:ext cx="496649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создание инфраструктуры; 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уплату </a:t>
            </a: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процентов по </a:t>
            </a: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кредитам; </a:t>
            </a:r>
            <a:endParaRPr kumimoji="0" lang="ru-RU" sz="16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em Medium" panose="020B0503020203020204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уплату </a:t>
            </a: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купонного дохода </a:t>
            </a: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по облигационным займам;</a:t>
            </a:r>
          </a:p>
          <a:p>
            <a:pPr marL="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демонтаж </a:t>
            </a:r>
            <a:r>
              <a:rPr kumimoji="0" lang="ru-RU" sz="160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жилых объектов военных </a:t>
            </a:r>
            <a:r>
              <a:rPr kumimoji="0" lang="ru-RU" sz="160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m Medium" panose="020B0503020203020204"/>
              </a:rPr>
              <a:t>городков</a:t>
            </a:r>
            <a:endParaRPr kumimoji="0" lang="ru-RU" sz="16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em Medium" panose="020B0503020203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920" y="916058"/>
            <a:ext cx="429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" dirty="0">
                <a:solidFill>
                  <a:schemeClr val="bg1"/>
                </a:solidFill>
                <a:latin typeface="Stem Medium" panose="020B0503020203020204"/>
              </a:rPr>
              <a:t>Возможно возмещение затрат на: </a:t>
            </a:r>
          </a:p>
        </p:txBody>
      </p:sp>
      <p:sp>
        <p:nvSpPr>
          <p:cNvPr id="24" name="CustomShape 6"/>
          <p:cNvSpPr/>
          <p:nvPr/>
        </p:nvSpPr>
        <p:spPr>
          <a:xfrm>
            <a:off x="5829571" y="906384"/>
            <a:ext cx="2642613" cy="391136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25" name="TextBox 24"/>
          <p:cNvSpPr txBox="1"/>
          <p:nvPr/>
        </p:nvSpPr>
        <p:spPr>
          <a:xfrm>
            <a:off x="5829570" y="901698"/>
            <a:ext cx="264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spc="-1" dirty="0">
                <a:solidFill>
                  <a:schemeClr val="bg1"/>
                </a:solidFill>
                <a:latin typeface="Stem Medium" panose="020B0503020203020204"/>
              </a:rPr>
              <a:t>Предельный объем </a:t>
            </a:r>
          </a:p>
        </p:txBody>
      </p:sp>
      <p:sp>
        <p:nvSpPr>
          <p:cNvPr id="26" name="CustomShape 6"/>
          <p:cNvSpPr/>
          <p:nvPr/>
        </p:nvSpPr>
        <p:spPr>
          <a:xfrm>
            <a:off x="5826862" y="1627858"/>
            <a:ext cx="820128" cy="315979"/>
          </a:xfrm>
          <a:prstGeom prst="roundRect">
            <a:avLst>
              <a:gd name="adj" fmla="val 44394"/>
            </a:avLst>
          </a:prstGeom>
          <a:solidFill>
            <a:srgbClr val="00B3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6"/>
          <p:cNvSpPr/>
          <p:nvPr/>
        </p:nvSpPr>
        <p:spPr>
          <a:xfrm>
            <a:off x="5826862" y="2340052"/>
            <a:ext cx="819313" cy="315979"/>
          </a:xfrm>
          <a:prstGeom prst="roundRect">
            <a:avLst>
              <a:gd name="adj" fmla="val 44394"/>
            </a:avLst>
          </a:prstGeom>
          <a:solidFill>
            <a:srgbClr val="00B3A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1"/>
          <p:cNvSpPr/>
          <p:nvPr/>
        </p:nvSpPr>
        <p:spPr>
          <a:xfrm>
            <a:off x="7321528" y="1548399"/>
            <a:ext cx="4677374" cy="476309"/>
          </a:xfrm>
          <a:prstGeom prst="roundRect">
            <a:avLst>
              <a:gd name="adj" fmla="val 45380"/>
            </a:avLst>
          </a:prstGeom>
          <a:solidFill>
            <a:srgbClr val="FFFFFF"/>
          </a:solidFill>
          <a:ln w="25560">
            <a:solidFill>
              <a:srgbClr val="0071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TextBox 31"/>
          <p:cNvSpPr txBox="1"/>
          <p:nvPr/>
        </p:nvSpPr>
        <p:spPr>
          <a:xfrm>
            <a:off x="7333581" y="1548400"/>
            <a:ext cx="4665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С</a:t>
            </a:r>
            <a: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  <a:t>опутствующая </a:t>
            </a: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инфраструктура, </a:t>
            </a:r>
            <a: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  <a:t/>
            </a:r>
            <a:b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</a:br>
            <a:r>
              <a:rPr lang="ru-RU" sz="1200" b="1" spc="-1" dirty="0" smtClean="0">
                <a:solidFill>
                  <a:prstClr val="black"/>
                </a:solidFill>
                <a:latin typeface="Stem Medium" panose="020B0503020203020204"/>
              </a:rPr>
              <a:t>демонтаж </a:t>
            </a: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жилых объектов военных городков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26862" y="1602298"/>
            <a:ext cx="8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m Medium" panose="020B0503020203020204"/>
              </a:rPr>
              <a:t>100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m Medium" panose="020B0503020203020204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CustomShape 5"/>
          <p:cNvSpPr/>
          <p:nvPr/>
        </p:nvSpPr>
        <p:spPr>
          <a:xfrm>
            <a:off x="7321528" y="2347812"/>
            <a:ext cx="4677372" cy="292888"/>
          </a:xfrm>
          <a:prstGeom prst="roundRect">
            <a:avLst>
              <a:gd name="adj" fmla="val 45916"/>
            </a:avLst>
          </a:prstGeom>
          <a:solidFill>
            <a:srgbClr val="FFFFFF"/>
          </a:solidFill>
          <a:ln w="25560">
            <a:solidFill>
              <a:srgbClr val="0071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Line 26"/>
          <p:cNvSpPr/>
          <p:nvPr/>
        </p:nvSpPr>
        <p:spPr>
          <a:xfrm>
            <a:off x="6674534" y="1784172"/>
            <a:ext cx="624895" cy="4762"/>
          </a:xfrm>
          <a:prstGeom prst="line">
            <a:avLst/>
          </a:prstGeom>
          <a:ln w="38160">
            <a:solidFill>
              <a:srgbClr val="0077C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TextBox 38"/>
          <p:cNvSpPr txBox="1"/>
          <p:nvPr/>
        </p:nvSpPr>
        <p:spPr>
          <a:xfrm>
            <a:off x="7277056" y="2334895"/>
            <a:ext cx="4665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spc="-1" dirty="0">
                <a:solidFill>
                  <a:prstClr val="black"/>
                </a:solidFill>
                <a:latin typeface="Stem Medium" panose="020B0503020203020204"/>
              </a:rPr>
              <a:t>Обеспечивающая инфраструктура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4626" y="2309377"/>
            <a:ext cx="8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50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%</a:t>
            </a:r>
          </a:p>
        </p:txBody>
      </p:sp>
      <p:sp>
        <p:nvSpPr>
          <p:cNvPr id="45" name="Line 26"/>
          <p:cNvSpPr/>
          <p:nvPr/>
        </p:nvSpPr>
        <p:spPr>
          <a:xfrm>
            <a:off x="6668411" y="2492821"/>
            <a:ext cx="653117" cy="0"/>
          </a:xfrm>
          <a:prstGeom prst="line">
            <a:avLst/>
          </a:prstGeom>
          <a:ln w="38160">
            <a:solidFill>
              <a:srgbClr val="0077C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1"/>
          <p:cNvSpPr/>
          <p:nvPr/>
        </p:nvSpPr>
        <p:spPr>
          <a:xfrm>
            <a:off x="390001" y="6235720"/>
            <a:ext cx="5809518" cy="506292"/>
          </a:xfrm>
          <a:prstGeom prst="roundRect">
            <a:avLst>
              <a:gd name="adj" fmla="val 45380"/>
            </a:avLst>
          </a:prstGeom>
          <a:solidFill>
            <a:srgbClr val="FFFFFF"/>
          </a:solidFill>
          <a:ln w="25560">
            <a:solidFill>
              <a:srgbClr val="0071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494733" y="6252904"/>
            <a:ext cx="552958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lang="ru-RU" sz="1200" spc="-1" dirty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Примечание: возмещение затрат производится в форме налогового </a:t>
            </a:r>
            <a:r>
              <a:rPr lang="ru-RU" sz="1200" spc="-1" dirty="0" smtClean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вычета</a:t>
            </a:r>
            <a:br>
              <a:rPr lang="ru-RU" sz="1200" spc="-1" dirty="0" smtClean="0">
                <a:solidFill>
                  <a:prstClr val="black"/>
                </a:solidFill>
                <a:latin typeface="Stem Medium" panose="020B0503020203020204"/>
                <a:sym typeface="Helvetica Neue"/>
              </a:rPr>
            </a:br>
            <a:r>
              <a:rPr lang="ru-RU" sz="1200" spc="-1" dirty="0" smtClean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или </a:t>
            </a:r>
            <a:r>
              <a:rPr lang="ru-RU" sz="1200" spc="-1" dirty="0">
                <a:solidFill>
                  <a:prstClr val="black"/>
                </a:solidFill>
                <a:latin typeface="Stem Medium" panose="020B0503020203020204"/>
                <a:sym typeface="Helvetica Neue"/>
              </a:rPr>
              <a:t>субсидии за счет средств исчисленных налогов ОРП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26679" y="6477177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8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80" y="1287540"/>
            <a:ext cx="10985400" cy="69891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36CAE"/>
                </a:solidFill>
                <a:latin typeface="Century Gothic" panose="020B0502020202020204" pitchFamily="34" charset="0"/>
              </a:rPr>
              <a:t>Уполномоченная организация по работе с инвесторами</a:t>
            </a:r>
            <a:r>
              <a:rPr lang="en-US" sz="2000" dirty="0">
                <a:solidFill>
                  <a:srgbClr val="036CAE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>
                <a:solidFill>
                  <a:srgbClr val="036CAE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36CAE"/>
                </a:solidFill>
                <a:latin typeface="Century Gothic" panose="020B0502020202020204" pitchFamily="34" charset="0"/>
              </a:rPr>
              <a:t> Государственное бюджетное учреждение Республики Алтай</a:t>
            </a:r>
            <a:br>
              <a:rPr lang="ru-RU" sz="2000" dirty="0">
                <a:solidFill>
                  <a:srgbClr val="036CAE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36CAE"/>
                </a:solidFill>
                <a:latin typeface="Century Gothic" panose="020B0502020202020204" pitchFamily="34" charset="0"/>
              </a:rPr>
              <a:t> «Центр развития туризма и предпринимательства Республики Алтай»</a:t>
            </a:r>
            <a:r>
              <a:rPr lang="ru-RU" sz="3200" dirty="0">
                <a:solidFill>
                  <a:srgbClr val="036CAE"/>
                </a:solidFill>
                <a:latin typeface="Century Gothic" panose="020B0502020202020204" pitchFamily="34" charset="0"/>
              </a:rPr>
              <a:t/>
            </a:r>
            <a:br>
              <a:rPr lang="ru-RU" sz="3200" dirty="0">
                <a:solidFill>
                  <a:srgbClr val="036CAE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3180" y="2356403"/>
            <a:ext cx="10985400" cy="318240"/>
          </a:xfrm>
        </p:spPr>
        <p:txBody>
          <a:bodyPr/>
          <a:lstStyle/>
          <a:p>
            <a:pPr algn="ctr"/>
            <a:r>
              <a:rPr lang="ru-RU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649000, Республика Алтай, г. Горно-Алтайск, ул. Комсомольская , 9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03180" y="3216198"/>
            <a:ext cx="5682006" cy="1828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46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892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38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783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29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674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20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566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ru-RU" sz="2400" b="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Тел./факс: </a:t>
            </a:r>
            <a:r>
              <a:rPr lang="ru-RU" sz="2400" b="0" spc="0" dirty="0" smtClean="0">
                <a:solidFill>
                  <a:srgbClr val="036CAE"/>
                </a:solidFill>
                <a:latin typeface="Century Gothic" panose="020B0502020202020204" pitchFamily="34" charset="0"/>
              </a:rPr>
              <a:t>    </a:t>
            </a:r>
            <a:r>
              <a:rPr lang="ru-RU" sz="2400" dirty="0" smtClean="0">
                <a:solidFill>
                  <a:srgbClr val="036CAE"/>
                </a:solidFill>
                <a:latin typeface="Century Gothic" panose="020B0502020202020204" pitchFamily="34" charset="0"/>
              </a:rPr>
              <a:t>(</a:t>
            </a:r>
            <a:r>
              <a:rPr lang="ru-RU" sz="2400" dirty="0">
                <a:solidFill>
                  <a:srgbClr val="036CAE"/>
                </a:solidFill>
                <a:latin typeface="Century Gothic" panose="020B0502020202020204" pitchFamily="34" charset="0"/>
              </a:rPr>
              <a:t>8-388-22)4-72-41</a:t>
            </a:r>
          </a:p>
          <a:p>
            <a:pPr algn="ctr"/>
            <a:r>
              <a:rPr lang="ru-RU" sz="2400" b="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Горячая линия</a:t>
            </a:r>
            <a:r>
              <a:rPr lang="ru-RU" sz="2400" b="0" spc="0" dirty="0" smtClean="0">
                <a:solidFill>
                  <a:srgbClr val="036CAE"/>
                </a:solidFill>
                <a:latin typeface="Century Gothic" panose="020B0502020202020204" pitchFamily="34" charset="0"/>
              </a:rPr>
              <a:t>: </a:t>
            </a:r>
            <a:r>
              <a:rPr lang="ru-RU" sz="2400" dirty="0" smtClean="0">
                <a:solidFill>
                  <a:srgbClr val="036CAE"/>
                </a:solidFill>
                <a:latin typeface="Century Gothic" panose="020B0502020202020204" pitchFamily="34" charset="0"/>
              </a:rPr>
              <a:t>8-983-580-03-81</a:t>
            </a:r>
            <a:endParaRPr lang="ru-RU" sz="2400" dirty="0">
              <a:solidFill>
                <a:srgbClr val="036CA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solidFill>
                  <a:srgbClr val="036CAE"/>
                </a:solidFill>
                <a:latin typeface="Century Gothic" panose="020B0502020202020204" pitchFamily="34" charset="0"/>
              </a:rPr>
              <a:t>		</a:t>
            </a:r>
            <a:r>
              <a:rPr lang="ru-RU" sz="2400" dirty="0" smtClean="0">
                <a:solidFill>
                  <a:srgbClr val="036CAE"/>
                </a:solidFill>
                <a:latin typeface="Century Gothic" panose="020B0502020202020204" pitchFamily="34" charset="0"/>
              </a:rPr>
              <a:t>      8-983-580-02-06</a:t>
            </a:r>
            <a:endParaRPr lang="ru-RU" sz="2400" dirty="0">
              <a:solidFill>
                <a:srgbClr val="036CA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571777" y="3618226"/>
            <a:ext cx="4405423" cy="775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46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892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38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783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29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674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20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566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0" algn="ctr" defTabSz="914400">
              <a:lnSpc>
                <a:spcPct val="100000"/>
              </a:lnSpc>
              <a:spcBef>
                <a:spcPct val="20000"/>
              </a:spcBef>
            </a:pPr>
            <a:r>
              <a:rPr lang="ru-RU" sz="2000" b="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Сайт:</a:t>
            </a:r>
            <a:r>
              <a:rPr lang="en-US" sz="2000" b="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www.</a:t>
            </a:r>
            <a:r>
              <a:rPr lang="ru-RU" sz="200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мойбизнес.04.рф</a:t>
            </a: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</a:pPr>
            <a:r>
              <a:rPr lang="ru-RU" sz="2000" b="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Эл. почта:</a:t>
            </a:r>
            <a:r>
              <a:rPr lang="en-US" sz="2000" b="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 </a:t>
            </a:r>
            <a:r>
              <a:rPr lang="en-US" sz="2000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binkra@yandex.ru</a:t>
            </a:r>
            <a:endParaRPr lang="en-US" sz="2000" spc="0" dirty="0">
              <a:solidFill>
                <a:srgbClr val="4F81B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33647" y="5893538"/>
            <a:ext cx="10564974" cy="775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46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892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38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783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29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674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20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566" algn="l" defTabSz="9143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0" algn="ctr" defTabSz="914333">
              <a:lnSpc>
                <a:spcPct val="100000"/>
              </a:lnSpc>
            </a:pPr>
            <a:r>
              <a:rPr lang="ru-RU" sz="2500" b="0" spc="0" dirty="0">
                <a:solidFill>
                  <a:srgbClr val="036CAE"/>
                </a:solidFill>
                <a:latin typeface="Calibri"/>
              </a:rPr>
              <a:t>Инвестиционный портал Республики Алтай</a:t>
            </a:r>
          </a:p>
          <a:p>
            <a:pPr lvl="0" algn="ctr" defTabSz="914333">
              <a:lnSpc>
                <a:spcPct val="100000"/>
              </a:lnSpc>
            </a:pPr>
            <a:r>
              <a:rPr lang="en-US" sz="2700" u="sng" spc="0" dirty="0">
                <a:solidFill>
                  <a:srgbClr val="036CAE"/>
                </a:solidFill>
                <a:latin typeface="Century Gothic" panose="020B0502020202020204" pitchFamily="34" charset="0"/>
              </a:rPr>
              <a:t>www.altayinvest.ru</a:t>
            </a:r>
            <a:endParaRPr lang="ru-RU" sz="2100" u="sng" spc="0" dirty="0">
              <a:solidFill>
                <a:srgbClr val="036CA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733647" y="1986455"/>
            <a:ext cx="10854933" cy="47642"/>
          </a:xfrm>
          <a:prstGeom prst="rect">
            <a:avLst/>
          </a:prstGeom>
        </p:spPr>
      </p:pic>
      <p:pic>
        <p:nvPicPr>
          <p:cNvPr id="9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733647" y="5562699"/>
            <a:ext cx="10854933" cy="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89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16156</TotalTime>
  <Words>1031</Words>
  <Application>Microsoft Office PowerPoint</Application>
  <PresentationFormat>Широкоэкранный</PresentationFormat>
  <Paragraphs>172</Paragraphs>
  <Slides>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Century Gothic</vt:lpstr>
      <vt:lpstr>Helvetica Neue</vt:lpstr>
      <vt:lpstr>Helvetica Neue Medium</vt:lpstr>
      <vt:lpstr>Stem</vt:lpstr>
      <vt:lpstr>Stem Medium</vt:lpstr>
      <vt:lpstr>Verdana</vt:lpstr>
      <vt:lpstr>Wingdings</vt:lpstr>
      <vt:lpstr>Тема Office</vt:lpstr>
      <vt:lpstr>21_BasicWhite</vt:lpstr>
      <vt:lpstr>Слайд think-cell</vt:lpstr>
      <vt:lpstr>Механизм соглашений о защите и поощрении капиталовложений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Уполномоченная организация по работе с инвесторами  Государственное бюджетное учреждение Республики Алтай  «Центр развития туризма и предпринимательства Республики Алтай»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Аношин Антон Александрович</dc:creator>
  <cp:lastModifiedBy>Минэкономразвития РА</cp:lastModifiedBy>
  <cp:revision>292</cp:revision>
  <cp:lastPrinted>2022-06-29T08:09:00Z</cp:lastPrinted>
  <dcterms:created xsi:type="dcterms:W3CDTF">2021-11-03T11:27:43Z</dcterms:created>
  <dcterms:modified xsi:type="dcterms:W3CDTF">2022-09-22T09:19:19Z</dcterms:modified>
</cp:coreProperties>
</file>