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32"/>
  </p:notesMasterIdLst>
  <p:sldIdLst>
    <p:sldId id="256" r:id="rId2"/>
    <p:sldId id="322" r:id="rId3"/>
    <p:sldId id="287" r:id="rId4"/>
    <p:sldId id="309" r:id="rId5"/>
    <p:sldId id="326" r:id="rId6"/>
    <p:sldId id="332" r:id="rId7"/>
    <p:sldId id="334" r:id="rId8"/>
    <p:sldId id="310" r:id="rId9"/>
    <p:sldId id="335" r:id="rId10"/>
    <p:sldId id="337" r:id="rId11"/>
    <p:sldId id="311" r:id="rId12"/>
    <p:sldId id="343" r:id="rId13"/>
    <p:sldId id="329" r:id="rId14"/>
    <p:sldId id="347" r:id="rId15"/>
    <p:sldId id="312" r:id="rId16"/>
    <p:sldId id="348" r:id="rId17"/>
    <p:sldId id="313" r:id="rId18"/>
    <p:sldId id="345" r:id="rId19"/>
    <p:sldId id="314" r:id="rId20"/>
    <p:sldId id="344" r:id="rId21"/>
    <p:sldId id="316" r:id="rId22"/>
    <p:sldId id="324" r:id="rId23"/>
    <p:sldId id="338" r:id="rId24"/>
    <p:sldId id="315" r:id="rId25"/>
    <p:sldId id="341" r:id="rId26"/>
    <p:sldId id="342" r:id="rId27"/>
    <p:sldId id="346" r:id="rId28"/>
    <p:sldId id="317" r:id="rId29"/>
    <p:sldId id="318" r:id="rId30"/>
    <p:sldId id="323" r:id="rId31"/>
  </p:sldIdLst>
  <p:sldSz cx="9144000" cy="5143500" type="screen16x9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1F79"/>
    <a:srgbClr val="399595"/>
    <a:srgbClr val="264060"/>
    <a:srgbClr val="2A2660"/>
    <a:srgbClr val="24176F"/>
    <a:srgbClr val="121DFA"/>
    <a:srgbClr val="2C315A"/>
    <a:srgbClr val="273A5F"/>
    <a:srgbClr val="450AD8"/>
    <a:srgbClr val="2906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74" autoAdjust="0"/>
    <p:restoredTop sz="94660"/>
  </p:normalViewPr>
  <p:slideViewPr>
    <p:cSldViewPr>
      <p:cViewPr varScale="1">
        <p:scale>
          <a:sx n="141" d="100"/>
          <a:sy n="141" d="100"/>
        </p:scale>
        <p:origin x="62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5.165\&#1087;&#1086;&#1083;&#1100;&#1079;&#1086;&#1074;&#1072;&#1090;&#1077;&#1083;&#1080;\9&#1054;&#1090;&#1076;&#1077;&#1083;_&#1087;&#1088;&#1086;&#1077;&#1082;&#1090;&#1085;&#1086;&#1075;&#1086;_&#1091;&#1087;&#1088;&#1072;&#1074;&#1083;&#1077;&#1085;&#1080;&#1103;\!!&#1053;&#1040;&#1062;&#1055;&#1056;&#1054;&#1045;&#1050;&#1058;&#1067;\&#1055;&#1059;&#1041;&#1051;&#1048;&#1063;&#1053;&#1067;&#1045;%20&#1057;&#1051;&#1059;&#1064;&#1040;&#1053;&#1048;&#1071;\&#1044;&#1083;&#1103;%20&#1052;&#1080;&#1085;&#1101;&#1082;&#1086;&#1085;&#1086;&#1084;&#1080;&#1082;&#1080;%2006.11.2019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5.165\&#1087;&#1086;&#1083;&#1100;&#1079;&#1086;&#1074;&#1072;&#1090;&#1077;&#1083;&#1080;\9&#1054;&#1090;&#1076;&#1077;&#1083;_&#1087;&#1088;&#1086;&#1077;&#1082;&#1090;&#1085;&#1086;&#1075;&#1086;_&#1091;&#1087;&#1088;&#1072;&#1074;&#1083;&#1077;&#1085;&#1080;&#1103;\!!&#1053;&#1040;&#1062;&#1055;&#1056;&#1054;&#1045;&#1050;&#1058;&#1067;\&#1055;&#1059;&#1041;&#1051;&#1048;&#1063;&#1053;&#1067;&#1045;%20&#1057;&#1051;&#1059;&#1064;&#1040;&#1053;&#1048;&#1071;\&#1044;&#1083;&#1103;%20&#1052;&#1080;&#1085;&#1101;&#1082;&#1086;&#1085;&#1086;&#1084;&#1080;&#1082;&#1080;%2006.11.20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542541640099702"/>
          <c:y val="0.18591135962734159"/>
          <c:w val="0.75444762244766139"/>
          <c:h val="0.68013997194219256"/>
        </c:manualLayout>
      </c:layout>
      <c:pie3DChart>
        <c:varyColors val="1"/>
        <c:ser>
          <c:idx val="0"/>
          <c:order val="0"/>
          <c:explosion val="14"/>
          <c:dPt>
            <c:idx val="0"/>
            <c:bubble3D val="0"/>
            <c:explosion val="30"/>
          </c:dPt>
          <c:dLbls>
            <c:dLbl>
              <c:idx val="0"/>
              <c:layout>
                <c:manualLayout>
                  <c:x val="7.668742478481326E-2"/>
                  <c:y val="2.7966259028901298E-2"/>
                </c:manualLayout>
              </c:layout>
              <c:tx>
                <c:rich>
                  <a:bodyPr rot="0"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en-US" sz="800" b="0" i="0" u="none" strike="noStrike" kern="1200" baseline="0">
                        <a:solidFill>
                          <a:srgbClr val="0D1F79"/>
                        </a:solidFill>
                        <a:effectLst/>
                        <a:latin typeface="Century Gothic" pitchFamily="34" charset="0"/>
                        <a:ea typeface="+mn-ea"/>
                        <a:cs typeface="+mn-cs"/>
                      </a:defRPr>
                    </a:pPr>
                    <a:r>
                      <a:rPr lang="ru-RU" sz="800" b="0" i="0" u="none" strike="noStrike" kern="1200" baseline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itchFamily="34" charset="0"/>
                        <a:ea typeface="+mn-ea"/>
                        <a:cs typeface="+mn-cs"/>
                      </a:rPr>
                      <a:t>Федеральный бюджет </a:t>
                    </a:r>
                    <a:r>
                      <a:rPr lang="ru-RU" sz="800" b="1" i="0" u="none" strike="noStrike" kern="1200" baseline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itchFamily="34" charset="0"/>
                        <a:ea typeface="+mn-ea"/>
                        <a:cs typeface="+mn-cs"/>
                      </a:rPr>
                      <a:t>75,73%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9.0258686992304729E-2"/>
                  <c:y val="0.2146780282204466"/>
                </c:manualLayout>
              </c:layout>
              <c:tx>
                <c:rich>
                  <a:bodyPr rot="0"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00" b="0" i="0" u="none" strike="noStrike" kern="1200" baseline="0">
                        <a:solidFill>
                          <a:srgbClr val="0D1F79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b="0" i="0" u="none" strike="noStrike" kern="1200" baseline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itchFamily="34" charset="0"/>
                        <a:ea typeface="+mn-ea"/>
                        <a:cs typeface="+mn-cs"/>
                      </a:rPr>
                      <a:t>Консолидированный бюджет Республики Алтай 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00" b="0" i="0" u="none" strike="noStrike" kern="1200" baseline="0">
                        <a:solidFill>
                          <a:srgbClr val="0D1F79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itchFamily="34" charset="0"/>
                      </a:rPr>
                      <a:t>16,94%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8926328822853101E-2"/>
                  <c:y val="1.9486009198828383E-2"/>
                </c:manualLayout>
              </c:layout>
              <c:tx>
                <c:rich>
                  <a:bodyPr/>
                  <a:lstStyle/>
                  <a:p>
                    <a:r>
                      <a:rPr lang="ru-RU" sz="8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itchFamily="34" charset="0"/>
                      </a:rPr>
                      <a:t>Внебюджетные источники </a:t>
                    </a:r>
                    <a:r>
                      <a:rPr lang="ru-RU" sz="8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itchFamily="34" charset="0"/>
                      </a:rPr>
                      <a:t>0,79</a:t>
                    </a:r>
                    <a:r>
                      <a:rPr lang="ru-RU" sz="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itchFamily="34" charset="0"/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42559397713597236"/>
                  <c:y val="1.4164436345447562E-2"/>
                </c:manualLayout>
              </c:layout>
              <c:tx>
                <c:rich>
                  <a:bodyPr/>
                  <a:lstStyle/>
                  <a:p>
                    <a:r>
                      <a:rPr lang="ru-RU" sz="8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itchFamily="34" charset="0"/>
                      </a:rPr>
                      <a:t>Государственные </a:t>
                    </a:r>
                    <a:r>
                      <a:rPr lang="ru-RU" sz="8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itchFamily="34" charset="0"/>
                      </a:rPr>
                      <a:t>внебюджетные фонды </a:t>
                    </a:r>
                    <a:r>
                      <a:rPr lang="ru-RU" sz="8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itchFamily="34" charset="0"/>
                      </a:rPr>
                      <a:t>6,53</a:t>
                    </a:r>
                    <a:r>
                      <a:rPr lang="ru-RU" sz="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itchFamily="34" charset="0"/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31263031703939"/>
                      <c:h val="0.3656877179176466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/>
              <a:lstStyle/>
              <a:p>
                <a:pPr>
                  <a:defRPr>
                    <a:solidFill>
                      <a:srgbClr val="0D1F79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Лист3!$A$13:$A$16</c:f>
              <c:strCache>
                <c:ptCount val="4"/>
                <c:pt idx="0">
                  <c:v>ФБ</c:v>
                </c:pt>
                <c:pt idx="1">
                  <c:v>РБ</c:v>
                </c:pt>
                <c:pt idx="2">
                  <c:v>ВБ</c:v>
                </c:pt>
                <c:pt idx="3">
                  <c:v>Иные</c:v>
                </c:pt>
              </c:strCache>
            </c:strRef>
          </c:cat>
          <c:val>
            <c:numRef>
              <c:f>Лист3!$C$13:$C$16</c:f>
              <c:numCache>
                <c:formatCode>0.00%</c:formatCode>
                <c:ptCount val="4"/>
                <c:pt idx="0">
                  <c:v>0.75731791417413552</c:v>
                </c:pt>
                <c:pt idx="1">
                  <c:v>0.16943655564754334</c:v>
                </c:pt>
                <c:pt idx="2">
                  <c:v>7.9016075488945459E-3</c:v>
                </c:pt>
                <c:pt idx="3">
                  <c:v>6.5343922629426593E-2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1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790776616850492E-2"/>
          <c:y val="0.21326085451146043"/>
          <c:w val="0.7197582179645492"/>
          <c:h val="0.65514062144489404"/>
        </c:manualLayout>
      </c:layout>
      <c:pie3DChart>
        <c:varyColors val="1"/>
        <c:ser>
          <c:idx val="0"/>
          <c:order val="0"/>
          <c:explosion val="8"/>
          <c:dPt>
            <c:idx val="1"/>
            <c:bubble3D val="0"/>
            <c:explosion val="12"/>
          </c:dPt>
          <c:dLbls>
            <c:dLbl>
              <c:idx val="0"/>
              <c:layout>
                <c:manualLayout>
                  <c:x val="7.3738890449634636E-2"/>
                  <c:y val="1.6489261725048721E-2"/>
                </c:manualLayout>
              </c:layout>
              <c:tx>
                <c:rich>
                  <a:bodyPr/>
                  <a:lstStyle/>
                  <a:p>
                    <a:pPr>
                      <a:defRPr sz="900">
                        <a:solidFill>
                          <a:srgbClr val="0D1F79"/>
                        </a:solidFill>
                      </a:defRPr>
                    </a:pPr>
                    <a:r>
                      <a:rPr lang="ru-RU" sz="900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Федеральный бюджет </a:t>
                    </a:r>
                    <a:r>
                      <a:rPr lang="ru-RU" sz="900" b="1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55,63%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951861776103451E-2"/>
                  <c:y val="-5.782494287099231E-2"/>
                </c:manualLayout>
              </c:layout>
              <c:tx>
                <c:rich>
                  <a:bodyPr/>
                  <a:lstStyle/>
                  <a:p>
                    <a:pPr>
                      <a:defRPr sz="900">
                        <a:solidFill>
                          <a:srgbClr val="0D1F79"/>
                        </a:solidFill>
                      </a:defRPr>
                    </a:pPr>
                    <a:r>
                      <a:rPr lang="ru-RU" sz="900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Консолидированный бюджет Республики Алтай </a:t>
                    </a:r>
                    <a:r>
                      <a:rPr lang="ru-RU" sz="900" b="1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43,70%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868477562394852E-2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900">
                        <a:solidFill>
                          <a:srgbClr val="0D1F79"/>
                        </a:solidFill>
                      </a:defRPr>
                    </a:pPr>
                    <a:r>
                      <a:rPr lang="ru-RU" sz="9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Государственные</a:t>
                    </a:r>
                    <a:r>
                      <a:rPr lang="ru-RU" sz="900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 внебюджетные фонды</a:t>
                    </a:r>
                  </a:p>
                  <a:p>
                    <a:pPr>
                      <a:defRPr sz="900">
                        <a:solidFill>
                          <a:srgbClr val="0D1F79"/>
                        </a:solidFill>
                      </a:defRPr>
                    </a:pPr>
                    <a:r>
                      <a:rPr lang="ru-RU" sz="900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 </a:t>
                    </a:r>
                    <a:r>
                      <a:rPr lang="ru-RU" sz="900" b="1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0,68</a:t>
                    </a:r>
                    <a:r>
                      <a:rPr lang="ru-RU" sz="900" b="1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645047645803261"/>
                      <c:h val="0.43201466723383486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rgbClr val="0D1F79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Лист3!$A$13:$A$16</c:f>
              <c:strCache>
                <c:ptCount val="4"/>
                <c:pt idx="0">
                  <c:v>ФБ</c:v>
                </c:pt>
                <c:pt idx="1">
                  <c:v>РБ</c:v>
                </c:pt>
                <c:pt idx="2">
                  <c:v>ВБ</c:v>
                </c:pt>
                <c:pt idx="3">
                  <c:v>Иные</c:v>
                </c:pt>
              </c:strCache>
            </c:strRef>
          </c:cat>
          <c:val>
            <c:numRef>
              <c:f>Лист3!$E$13:$E$16</c:f>
              <c:numCache>
                <c:formatCode>0.00%</c:formatCode>
                <c:ptCount val="4"/>
                <c:pt idx="0">
                  <c:v>0.5562642166081283</c:v>
                </c:pt>
                <c:pt idx="1">
                  <c:v>0.43695751206176597</c:v>
                </c:pt>
                <c:pt idx="2">
                  <c:v>0</c:v>
                </c:pt>
                <c:pt idx="3">
                  <c:v>6.7782713301057203E-3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47A17-2940-4DEA-943C-9C92E7051EC2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70"/>
            <a:ext cx="5438140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378825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378825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CA75A-D0B1-495D-8BA5-78F6D78C47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64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CA75A-D0B1-495D-8BA5-78F6D78C47B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33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CA75A-D0B1-495D-8BA5-78F6D78C47B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510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CA75A-D0B1-495D-8BA5-78F6D78C47B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273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CA75A-D0B1-495D-8BA5-78F6D78C47B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608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CA75A-D0B1-495D-8BA5-78F6D78C47B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377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CA75A-D0B1-495D-8BA5-78F6D78C47B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690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2004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14750"/>
            <a:ext cx="6400800" cy="9144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  <p:pic>
        <p:nvPicPr>
          <p:cNvPr id="10" name="Picture 2" descr="C:\Users\Алашева\Desktop\Безымянный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" y="0"/>
            <a:ext cx="9138632" cy="108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63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28701"/>
            <a:ext cx="7772400" cy="1878806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51573"/>
            <a:ext cx="7772400" cy="848915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200150"/>
            <a:ext cx="4041648" cy="33947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040188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1" y="1200150"/>
            <a:ext cx="4041775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8/25/2021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1659636"/>
            <a:ext cx="4041648" cy="293522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1659637"/>
            <a:ext cx="4041648" cy="29348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8/25/2021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8" y="200025"/>
            <a:ext cx="3008313" cy="1571625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8" y="204788"/>
            <a:ext cx="4995863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8" y="1828801"/>
            <a:ext cx="3008313" cy="276582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171450"/>
            <a:ext cx="5711824" cy="671513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857250"/>
            <a:ext cx="6054724" cy="3405783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4357688"/>
            <a:ext cx="5711824" cy="40005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001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8" y="4767263"/>
            <a:ext cx="2085975" cy="273844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6" y="4767263"/>
            <a:ext cx="2847975" cy="273844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9" y="4767263"/>
            <a:ext cx="561975" cy="273844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4874538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4874538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059582"/>
            <a:ext cx="7848872" cy="2664296"/>
          </a:xfr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ru-RU" sz="3600" b="1" dirty="0" smtClean="0">
                <a:solidFill>
                  <a:srgbClr val="0D1F79"/>
                </a:solidFill>
                <a:latin typeface="Century Gothic" pitchFamily="34" charset="0"/>
              </a:rPr>
              <a:t/>
            </a:r>
            <a:br>
              <a:rPr lang="ru-RU" sz="3600" b="1" dirty="0" smtClean="0">
                <a:solidFill>
                  <a:srgbClr val="0D1F79"/>
                </a:solidFill>
                <a:latin typeface="Century Gothic" pitchFamily="34" charset="0"/>
              </a:rPr>
            </a:br>
            <a:r>
              <a:rPr lang="ru-RU" sz="3600" b="1" dirty="0" smtClean="0">
                <a:solidFill>
                  <a:srgbClr val="0D1F79"/>
                </a:solidFill>
                <a:latin typeface="Century Gothic" pitchFamily="34" charset="0"/>
              </a:rPr>
              <a:t>Итоги реализации национальных проектов </a:t>
            </a:r>
            <a:r>
              <a:rPr lang="ru-RU" sz="3600" b="1" dirty="0">
                <a:solidFill>
                  <a:srgbClr val="0D1F79"/>
                </a:solidFill>
                <a:latin typeface="Century Gothic" pitchFamily="34" charset="0"/>
              </a:rPr>
              <a:t/>
            </a:r>
            <a:br>
              <a:rPr lang="ru-RU" sz="3600" b="1" dirty="0">
                <a:solidFill>
                  <a:srgbClr val="0D1F79"/>
                </a:solidFill>
                <a:latin typeface="Century Gothic" pitchFamily="34" charset="0"/>
              </a:rPr>
            </a:br>
            <a:r>
              <a:rPr lang="ru-RU" sz="3600" b="1" dirty="0" smtClean="0">
                <a:solidFill>
                  <a:srgbClr val="0D1F79"/>
                </a:solidFill>
                <a:latin typeface="Century Gothic" pitchFamily="34" charset="0"/>
              </a:rPr>
              <a:t>в Республике Алтай в 2020 году</a:t>
            </a:r>
            <a:br>
              <a:rPr lang="ru-RU" sz="3600" b="1" dirty="0" smtClean="0">
                <a:solidFill>
                  <a:srgbClr val="0D1F79"/>
                </a:solidFill>
                <a:latin typeface="Century Gothic" pitchFamily="34" charset="0"/>
              </a:rPr>
            </a:br>
            <a:r>
              <a:rPr lang="ru-RU" sz="1800" b="1" dirty="0" smtClean="0">
                <a:solidFill>
                  <a:srgbClr val="0D1F79"/>
                </a:solidFill>
                <a:latin typeface="Century Gothic" pitchFamily="34" charset="0"/>
              </a:rPr>
              <a:t/>
            </a:r>
            <a:br>
              <a:rPr lang="ru-RU" sz="1800" b="1" dirty="0" smtClean="0">
                <a:solidFill>
                  <a:srgbClr val="0D1F79"/>
                </a:solidFill>
                <a:latin typeface="Century Gothic" pitchFamily="34" charset="0"/>
              </a:rPr>
            </a:br>
            <a:endParaRPr lang="ru-RU" sz="1200" dirty="0">
              <a:solidFill>
                <a:srgbClr val="0D1F79"/>
              </a:solidFill>
              <a:latin typeface="Century Gothic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87004"/>
            <a:ext cx="8505825" cy="67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01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55526"/>
          </a:xfrm>
        </p:spPr>
        <p:txBody>
          <a:bodyPr/>
          <a:lstStyle/>
          <a:p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</a:rPr>
              <a:t>РП «Развитие системы оказания первичной медико-санитарной помощи»</a:t>
            </a:r>
            <a:endParaRPr lang="ru-RU" sz="1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411510"/>
            <a:ext cx="280831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23528" y="3989384"/>
            <a:ext cx="2448272" cy="822305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ru-RU" sz="1600" i="1" dirty="0" smtClean="0">
                <a:solidFill>
                  <a:schemeClr val="tx2">
                    <a:lumMod val="75000"/>
                  </a:schemeClr>
                </a:solidFill>
              </a:rPr>
              <a:t>остроено 16 ФАПов</a:t>
            </a:r>
            <a:endParaRPr lang="ru-RU" sz="16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11510"/>
            <a:ext cx="280831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239852" y="3973410"/>
            <a:ext cx="2700300" cy="1038701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</a:rPr>
              <a:t>ыполнено 145 вылетов </a:t>
            </a:r>
          </a:p>
          <a:p>
            <a:pPr algn="ctr"/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</a:rPr>
              <a:t>санитарной авиации </a:t>
            </a:r>
            <a:endParaRPr lang="ru-RU" sz="1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11510"/>
            <a:ext cx="281785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316136" y="3920689"/>
            <a:ext cx="2673836" cy="1168539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i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ru-RU" sz="1200" i="1" dirty="0" smtClean="0">
                <a:solidFill>
                  <a:schemeClr val="tx2">
                    <a:lumMod val="75000"/>
                  </a:schemeClr>
                </a:solidFill>
              </a:rPr>
              <a:t>еконструкция незавершенного строительства пристройки</a:t>
            </a:r>
            <a:endParaRPr lang="ru-RU" sz="12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90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499991" y="3882036"/>
            <a:ext cx="4517835" cy="120999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создание технопарка «</a:t>
            </a:r>
            <a:r>
              <a:rPr lang="ru-RU" sz="900" dirty="0" err="1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Кванториум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» 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1ед.</a:t>
            </a:r>
          </a:p>
          <a:p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приобретение мобильного технопарка «</a:t>
            </a:r>
            <a:r>
              <a:rPr lang="ru-RU" sz="900" dirty="0" err="1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Кванториум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» 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1 ед.;</a:t>
            </a:r>
          </a:p>
          <a:p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создание ресурсного центра поддержки добровольчества 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(1 ед.);</a:t>
            </a:r>
          </a:p>
          <a:p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создание «Точек роста» 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(41 ед.);</a:t>
            </a:r>
          </a:p>
          <a:p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закуплено оборудование в 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96 школ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и </a:t>
            </a:r>
            <a:r>
              <a:rPr lang="ru-RU" sz="900" dirty="0">
                <a:solidFill>
                  <a:srgbClr val="FF0000"/>
                </a:solidFill>
                <a:latin typeface="Century Gothic" pitchFamily="34" charset="0"/>
              </a:rPr>
              <a:t>4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 средне - профессиональных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образовательных организаций</a:t>
            </a:r>
            <a:endParaRPr lang="ru-RU" sz="900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160" y="3834711"/>
            <a:ext cx="4258742" cy="12573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ru-RU" sz="1100" dirty="0" smtClean="0">
                <a:solidFill>
                  <a:srgbClr val="0D1F79"/>
                </a:solidFill>
                <a:latin typeface="Century Gothic" pitchFamily="34" charset="0"/>
              </a:rPr>
              <a:t>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создание 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новых мест в общеобразовательных организациях не менее 574 </a:t>
            </a:r>
            <a:r>
              <a:rPr lang="ru-RU" sz="900" dirty="0" smtClean="0">
                <a:solidFill>
                  <a:srgbClr val="C00000"/>
                </a:solidFill>
                <a:latin typeface="Century Gothic" pitchFamily="34" charset="0"/>
              </a:rPr>
              <a:t>(299 новых мест);</a:t>
            </a:r>
            <a:endParaRPr lang="ru-RU" sz="900" dirty="0">
              <a:solidFill>
                <a:srgbClr val="C00000"/>
              </a:solidFill>
              <a:latin typeface="Century Gothic" pitchFamily="34" charset="0"/>
            </a:endParaRPr>
          </a:p>
          <a:p>
            <a:pPr>
              <a:buFontTx/>
              <a:buChar char="-"/>
            </a:pP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создание 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центра опережающей профессиональной подготовки </a:t>
            </a:r>
            <a:r>
              <a:rPr lang="ru-RU" sz="900" dirty="0">
                <a:solidFill>
                  <a:srgbClr val="FF0000"/>
                </a:solidFill>
                <a:latin typeface="Century Gothic" pitchFamily="34" charset="0"/>
              </a:rPr>
              <a:t>(1ед.);</a:t>
            </a:r>
          </a:p>
          <a:p>
            <a:pPr>
              <a:buFontTx/>
              <a:buChar char="-"/>
            </a:pP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открытие мастерских 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(15 ед.)</a:t>
            </a:r>
          </a:p>
          <a:p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создание 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в общеобразовательных организациях, расположенных в сельской местности , условий для занятий физической культурой и спортом </a:t>
            </a:r>
            <a:r>
              <a:rPr lang="ru-RU" sz="900" dirty="0">
                <a:solidFill>
                  <a:srgbClr val="FF0000"/>
                </a:solidFill>
                <a:latin typeface="Century Gothic" pitchFamily="34" charset="0"/>
              </a:rPr>
              <a:t>(13 школ);</a:t>
            </a:r>
          </a:p>
          <a:p>
            <a:endParaRPr lang="ru-RU" sz="900" dirty="0">
              <a:solidFill>
                <a:srgbClr val="FF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38224" y="3417938"/>
            <a:ext cx="1019080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2020г.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3897808" y="220519"/>
            <a:ext cx="5246192" cy="461021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  <a:ea typeface="Gadugi" pitchFamily="34" charset="0"/>
                <a:cs typeface="+mn-cs"/>
              </a:rPr>
              <a:t>Национальный проект «Образование»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  <a:ea typeface="Gadugi" pitchFamily="34" charset="0"/>
              <a:cs typeface="+mn-cs"/>
            </a:endParaRPr>
          </a:p>
        </p:txBody>
      </p:sp>
      <p:pic>
        <p:nvPicPr>
          <p:cNvPr id="12" name="Slide"/>
          <p:cNvPicPr>
            <a:picLocks noChangeAspect="1"/>
          </p:cNvPicPr>
          <p:nvPr/>
        </p:nvPicPr>
        <p:blipFill rotWithShape="1">
          <a:blip r:embed="rId2"/>
          <a:srcRect t="16439" r="46667" b="34562"/>
          <a:stretch/>
        </p:blipFill>
        <p:spPr>
          <a:xfrm>
            <a:off x="35496" y="812917"/>
            <a:ext cx="4248472" cy="1854320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81114" y="1500211"/>
            <a:ext cx="1213180" cy="1125787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6000000" scaled="0"/>
            </a:gra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35696" y="2409732"/>
            <a:ext cx="2232248" cy="234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cs typeface="Calibri" pitchFamily="34" charset="0"/>
              </a:rPr>
              <a:t>Социальная активность</a:t>
            </a:r>
            <a:endParaRPr lang="ru-RU" sz="800" b="1" dirty="0">
              <a:solidFill>
                <a:schemeClr val="accent1">
                  <a:lumMod val="75000"/>
                </a:schemeClr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895528" y="747526"/>
            <a:ext cx="4248472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ЦЕЛЕВЫЕ ПОКАЗАТЕЛИ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572000" y="988735"/>
            <a:ext cx="46491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tx2">
                    <a:lumMod val="75000"/>
                  </a:schemeClr>
                </a:solidFill>
              </a:rPr>
              <a:t>Доля учителей, вовлеченных в национальную систему профессионального роста педагогических работников, %</a:t>
            </a:r>
            <a:endParaRPr lang="ru-RU" sz="1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860032" y="1394137"/>
            <a:ext cx="3883274" cy="529541"/>
            <a:chOff x="5009206" y="1322130"/>
            <a:chExt cx="3883274" cy="529541"/>
          </a:xfrm>
        </p:grpSpPr>
        <p:sp>
          <p:nvSpPr>
            <p:cNvPr id="29" name="Овал 28"/>
            <p:cNvSpPr/>
            <p:nvPr/>
          </p:nvSpPr>
          <p:spPr>
            <a:xfrm>
              <a:off x="5369249" y="1322130"/>
              <a:ext cx="570904" cy="529541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/>
                <a:t>0</a:t>
              </a:r>
              <a:endParaRPr lang="ru-RU" sz="1400" b="1" dirty="0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8321575" y="1322566"/>
              <a:ext cx="570905" cy="52910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/>
                <a:t>5</a:t>
              </a:r>
              <a:endParaRPr lang="ru-RU" sz="1400" b="1" dirty="0"/>
            </a:p>
          </p:txBody>
        </p:sp>
        <p:sp>
          <p:nvSpPr>
            <p:cNvPr id="32" name="Стрелка вправо с вырезом 31"/>
            <p:cNvSpPr/>
            <p:nvPr/>
          </p:nvSpPr>
          <p:spPr>
            <a:xfrm>
              <a:off x="5940152" y="1354237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Блок-схема: сохраненные данные 32"/>
            <p:cNvSpPr/>
            <p:nvPr/>
          </p:nvSpPr>
          <p:spPr>
            <a:xfrm>
              <a:off x="5009206" y="1329972"/>
              <a:ext cx="432048" cy="521698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4" name="Овал 33"/>
            <p:cNvSpPr/>
            <p:nvPr/>
          </p:nvSpPr>
          <p:spPr>
            <a:xfrm>
              <a:off x="6809407" y="1322566"/>
              <a:ext cx="570905" cy="5291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/>
                <a:t>0</a:t>
              </a:r>
              <a:endParaRPr lang="ru-RU" sz="1400" b="1" dirty="0"/>
            </a:p>
          </p:txBody>
        </p:sp>
        <p:sp>
          <p:nvSpPr>
            <p:cNvPr id="35" name="Стрелка вправо с вырезом 34"/>
            <p:cNvSpPr/>
            <p:nvPr/>
          </p:nvSpPr>
          <p:spPr>
            <a:xfrm>
              <a:off x="7457479" y="1347614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Блок-схема: сохраненные данные 35"/>
            <p:cNvSpPr/>
            <p:nvPr/>
          </p:nvSpPr>
          <p:spPr>
            <a:xfrm>
              <a:off x="6449366" y="1329971"/>
              <a:ext cx="432048" cy="521699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7" name="Блок-схема: сохраненные данные 36"/>
            <p:cNvSpPr/>
            <p:nvPr/>
          </p:nvSpPr>
          <p:spPr>
            <a:xfrm>
              <a:off x="7961534" y="1330407"/>
              <a:ext cx="432048" cy="521264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4327408" y="1850653"/>
            <a:ext cx="485310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0D1F79"/>
                </a:solidFill>
              </a:rPr>
              <a:t>Численность обучающихся, охваченных программами цифрового,  естественно-научного и гуманитарного профилей, тыс. чел. нарастающим итогом</a:t>
            </a:r>
            <a:endParaRPr lang="ru-RU" sz="1050" b="1" dirty="0">
              <a:solidFill>
                <a:srgbClr val="0D1F79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4819696" y="2876332"/>
            <a:ext cx="432430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0D1F79"/>
                </a:solidFill>
              </a:rPr>
              <a:t>Число детей, охваченных деятельностью детских технопарков «Кванториум» и других проектов, тыс. чел. нарастающим итогом</a:t>
            </a:r>
            <a:endParaRPr lang="ru-RU" sz="1050" b="1" dirty="0">
              <a:solidFill>
                <a:srgbClr val="0D1F79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788024" y="735546"/>
            <a:ext cx="4248472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ЦЕЛЕВЫЕ ПОКАЗАТЕЛИ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24" t="40711" r="30412" b="43467"/>
          <a:stretch/>
        </p:blipFill>
        <p:spPr bwMode="auto">
          <a:xfrm>
            <a:off x="251520" y="1750218"/>
            <a:ext cx="792088" cy="677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Скругленный прямоугольник 56"/>
          <p:cNvSpPr/>
          <p:nvPr/>
        </p:nvSpPr>
        <p:spPr>
          <a:xfrm>
            <a:off x="719572" y="3075806"/>
            <a:ext cx="3456384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МЕРОПРИЯТИЯ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369"/>
            <a:ext cx="2592288" cy="49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4860032" y="2402249"/>
            <a:ext cx="3883274" cy="529541"/>
            <a:chOff x="2812962" y="-1204773"/>
            <a:chExt cx="3883274" cy="529541"/>
          </a:xfrm>
        </p:grpSpPr>
        <p:sp>
          <p:nvSpPr>
            <p:cNvPr id="64" name="Овал 63"/>
            <p:cNvSpPr/>
            <p:nvPr/>
          </p:nvSpPr>
          <p:spPr>
            <a:xfrm>
              <a:off x="3173005" y="-1204773"/>
              <a:ext cx="570904" cy="529541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/>
                <a:t>0</a:t>
              </a:r>
              <a:endParaRPr lang="ru-RU" sz="1400" b="1" dirty="0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6125331" y="-1204337"/>
              <a:ext cx="570905" cy="52910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7,2</a:t>
              </a:r>
              <a:endParaRPr lang="ru-RU" sz="1200" b="1" dirty="0"/>
            </a:p>
          </p:txBody>
        </p:sp>
        <p:sp>
          <p:nvSpPr>
            <p:cNvPr id="66" name="Стрелка вправо с вырезом 65"/>
            <p:cNvSpPr/>
            <p:nvPr/>
          </p:nvSpPr>
          <p:spPr>
            <a:xfrm>
              <a:off x="3743908" y="-1172666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Блок-схема: сохраненные данные 66"/>
            <p:cNvSpPr/>
            <p:nvPr/>
          </p:nvSpPr>
          <p:spPr>
            <a:xfrm>
              <a:off x="2812962" y="-1196931"/>
              <a:ext cx="432048" cy="521698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68" name="Овал 67"/>
            <p:cNvSpPr/>
            <p:nvPr/>
          </p:nvSpPr>
          <p:spPr>
            <a:xfrm>
              <a:off x="4613163" y="-1204337"/>
              <a:ext cx="570905" cy="5291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5,7</a:t>
              </a:r>
              <a:endParaRPr lang="ru-RU" sz="1200" b="1" dirty="0"/>
            </a:p>
          </p:txBody>
        </p:sp>
        <p:sp>
          <p:nvSpPr>
            <p:cNvPr id="69" name="Стрелка вправо с вырезом 68"/>
            <p:cNvSpPr/>
            <p:nvPr/>
          </p:nvSpPr>
          <p:spPr>
            <a:xfrm>
              <a:off x="5261235" y="-1179289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Блок-схема: сохраненные данные 69"/>
            <p:cNvSpPr/>
            <p:nvPr/>
          </p:nvSpPr>
          <p:spPr>
            <a:xfrm>
              <a:off x="4253122" y="-1196932"/>
              <a:ext cx="432048" cy="521699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71" name="Блок-схема: сохраненные данные 70"/>
            <p:cNvSpPr/>
            <p:nvPr/>
          </p:nvSpPr>
          <p:spPr>
            <a:xfrm>
              <a:off x="5765290" y="-1196496"/>
              <a:ext cx="432048" cy="521264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860032" y="3305170"/>
            <a:ext cx="3883274" cy="529541"/>
            <a:chOff x="7195860" y="-1132765"/>
            <a:chExt cx="3883274" cy="529541"/>
          </a:xfrm>
        </p:grpSpPr>
        <p:sp>
          <p:nvSpPr>
            <p:cNvPr id="72" name="Овал 71"/>
            <p:cNvSpPr/>
            <p:nvPr/>
          </p:nvSpPr>
          <p:spPr>
            <a:xfrm>
              <a:off x="7555903" y="-1132765"/>
              <a:ext cx="570904" cy="529541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/>
                <a:t>0</a:t>
              </a:r>
              <a:endParaRPr lang="ru-RU" sz="1400" b="1" dirty="0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10508229" y="-1132329"/>
              <a:ext cx="570905" cy="52910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4,8</a:t>
              </a:r>
              <a:endParaRPr lang="ru-RU" sz="1200" b="1" dirty="0"/>
            </a:p>
          </p:txBody>
        </p:sp>
        <p:sp>
          <p:nvSpPr>
            <p:cNvPr id="74" name="Стрелка вправо с вырезом 73"/>
            <p:cNvSpPr/>
            <p:nvPr/>
          </p:nvSpPr>
          <p:spPr>
            <a:xfrm>
              <a:off x="8126806" y="-1100658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Блок-схема: сохраненные данные 74"/>
            <p:cNvSpPr/>
            <p:nvPr/>
          </p:nvSpPr>
          <p:spPr>
            <a:xfrm>
              <a:off x="7195860" y="-1124923"/>
              <a:ext cx="432048" cy="521698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76" name="Овал 75"/>
            <p:cNvSpPr/>
            <p:nvPr/>
          </p:nvSpPr>
          <p:spPr>
            <a:xfrm>
              <a:off x="8996061" y="-1132329"/>
              <a:ext cx="570905" cy="5291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2,6</a:t>
              </a:r>
              <a:endParaRPr lang="ru-RU" sz="1200" b="1" dirty="0"/>
            </a:p>
          </p:txBody>
        </p:sp>
        <p:sp>
          <p:nvSpPr>
            <p:cNvPr id="77" name="Стрелка вправо с вырезом 76"/>
            <p:cNvSpPr/>
            <p:nvPr/>
          </p:nvSpPr>
          <p:spPr>
            <a:xfrm>
              <a:off x="9644133" y="-1107281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Блок-схема: сохраненные данные 77"/>
            <p:cNvSpPr/>
            <p:nvPr/>
          </p:nvSpPr>
          <p:spPr>
            <a:xfrm>
              <a:off x="8636020" y="-1124924"/>
              <a:ext cx="432048" cy="521699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79" name="Блок-схема: сохраненные данные 78"/>
            <p:cNvSpPr/>
            <p:nvPr/>
          </p:nvSpPr>
          <p:spPr>
            <a:xfrm>
              <a:off x="10148188" y="-1124488"/>
              <a:ext cx="432048" cy="521264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679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4" y="48684"/>
            <a:ext cx="2987824" cy="2212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2452048"/>
            <a:ext cx="3050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</a:rPr>
              <a:t>РП «Цифровая образовательная среда</a:t>
            </a: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</a:p>
          <a:p>
            <a:pPr algn="ctr"/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</a:rPr>
              <a:t>Закуплено оборудование</a:t>
            </a:r>
            <a:endParaRPr lang="ru-RU" sz="1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732171"/>
            <a:ext cx="3275236" cy="2204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148412" y="3033986"/>
            <a:ext cx="2808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РП «Социальная активность»</a:t>
            </a:r>
          </a:p>
          <a:p>
            <a:pPr algn="ctr"/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</a:rPr>
              <a:t>Создан ресурсный центр поддержки добровольчества</a:t>
            </a:r>
            <a:endParaRPr lang="ru-RU" sz="1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9052" y="3396813"/>
            <a:ext cx="1512168" cy="476071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96 школ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0424" y="4079329"/>
            <a:ext cx="1512168" cy="476071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4 СПО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41856" y="4047683"/>
            <a:ext cx="1444264" cy="476071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1 центр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976" y="38410"/>
            <a:ext cx="3197128" cy="2212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6119044" y="2325478"/>
            <a:ext cx="29158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РП «Современная школа»</a:t>
            </a:r>
          </a:p>
          <a:p>
            <a:pPr algn="ctr"/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</a:rPr>
              <a:t>Поддержка  образования для детей с ограниченными возможностями здоровья</a:t>
            </a:r>
          </a:p>
          <a:p>
            <a:pPr algn="ctr"/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</a:rPr>
              <a:t>Открытие «Доброшколы»</a:t>
            </a:r>
            <a:endParaRPr lang="ru-RU" sz="1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76256" y="3806528"/>
            <a:ext cx="1512168" cy="519351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1 ед.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37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45033"/>
            <a:ext cx="2716945" cy="2160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392" y="545033"/>
            <a:ext cx="2736304" cy="2124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4" y="2877784"/>
            <a:ext cx="2722364" cy="2258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Штриховая стрелка вправо 14"/>
          <p:cNvSpPr/>
          <p:nvPr/>
        </p:nvSpPr>
        <p:spPr>
          <a:xfrm>
            <a:off x="5725840" y="3783904"/>
            <a:ext cx="669552" cy="363467"/>
          </a:xfrm>
          <a:prstGeom prst="striped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триховая стрелка вправо 15"/>
          <p:cNvSpPr/>
          <p:nvPr/>
        </p:nvSpPr>
        <p:spPr>
          <a:xfrm>
            <a:off x="5742011" y="1581640"/>
            <a:ext cx="669553" cy="360040"/>
          </a:xfrm>
          <a:prstGeom prst="striped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792" y="2780908"/>
            <a:ext cx="2736304" cy="2355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/>
          <p:cNvSpPr txBox="1"/>
          <p:nvPr/>
        </p:nvSpPr>
        <p:spPr>
          <a:xfrm>
            <a:off x="48792" y="53211"/>
            <a:ext cx="9059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РП «Успех каждого ребенка» 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540" y="843558"/>
            <a:ext cx="29158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Обновлена 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материально-техническая 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база и произведен ремонт спортивных залов в 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образовательных учреждениях, расположенных в сельской местности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3705961"/>
            <a:ext cx="1512168" cy="519351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13 школ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13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412" y="134888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РП «Успех каждого ребенка»</a:t>
            </a:r>
            <a:endParaRPr lang="ru-RU" sz="2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771548"/>
            <a:ext cx="3096344" cy="2895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07504" y="3667169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Приобретение мобильного технопарка «Кванториум» </a:t>
            </a:r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4380247"/>
            <a:ext cx="1152128" cy="519351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1 ед.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76" y="2787774"/>
            <a:ext cx="3557364" cy="2355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76" y="574095"/>
            <a:ext cx="3557364" cy="2188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602796" y="1541279"/>
            <a:ext cx="2497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tx2">
                    <a:lumMod val="75000"/>
                  </a:schemeClr>
                </a:solidFill>
              </a:rPr>
              <a:t>Технопарк </a:t>
            </a:r>
            <a:r>
              <a:rPr lang="ru-RU" sz="1200" i="1" dirty="0">
                <a:solidFill>
                  <a:schemeClr val="tx2">
                    <a:lumMod val="75000"/>
                  </a:schemeClr>
                </a:solidFill>
              </a:rPr>
              <a:t>рассчитан на юных жителей </a:t>
            </a:r>
            <a:r>
              <a:rPr lang="ru-RU" sz="1200" i="1" dirty="0" smtClean="0">
                <a:solidFill>
                  <a:schemeClr val="tx2">
                    <a:lumMod val="75000"/>
                  </a:schemeClr>
                </a:solidFill>
              </a:rPr>
              <a:t>Республики </a:t>
            </a:r>
            <a:r>
              <a:rPr lang="ru-RU" sz="1200" i="1" dirty="0">
                <a:solidFill>
                  <a:schemeClr val="tx2">
                    <a:lumMod val="75000"/>
                  </a:schemeClr>
                </a:solidFill>
              </a:rPr>
              <a:t>в возрасте от 12 до 18 лет и предусматривает ежегодное бесплатное обучение на постоянной основе не менее 800 детей по шести направлениям естественно-научной и технической направленностей. Это IT-</a:t>
            </a:r>
            <a:r>
              <a:rPr lang="ru-RU" sz="1200" i="1" dirty="0" err="1">
                <a:solidFill>
                  <a:schemeClr val="tx2">
                    <a:lumMod val="75000"/>
                  </a:schemeClr>
                </a:solidFill>
              </a:rPr>
              <a:t>квантум</a:t>
            </a:r>
            <a:r>
              <a:rPr lang="ru-RU" sz="1200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1200" i="1" dirty="0" err="1">
                <a:solidFill>
                  <a:schemeClr val="tx2">
                    <a:lumMod val="75000"/>
                  </a:schemeClr>
                </a:solidFill>
              </a:rPr>
              <a:t>Промробоквантум</a:t>
            </a:r>
            <a:r>
              <a:rPr lang="ru-RU" sz="1200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1200" i="1" dirty="0" err="1">
                <a:solidFill>
                  <a:schemeClr val="tx2">
                    <a:lumMod val="75000"/>
                  </a:schemeClr>
                </a:solidFill>
              </a:rPr>
              <a:t>Энерджиквантум</a:t>
            </a:r>
            <a:r>
              <a:rPr lang="ru-RU" sz="1200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1200" i="1" dirty="0" err="1">
                <a:solidFill>
                  <a:schemeClr val="tx2">
                    <a:lumMod val="75000"/>
                  </a:schemeClr>
                </a:solidFill>
              </a:rPr>
              <a:t>Биоквантум</a:t>
            </a:r>
            <a:r>
              <a:rPr lang="ru-RU" sz="1200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1200" i="1" dirty="0" err="1">
                <a:solidFill>
                  <a:schemeClr val="tx2">
                    <a:lumMod val="75000"/>
                  </a:schemeClr>
                </a:solidFill>
              </a:rPr>
              <a:t>Геоквантум</a:t>
            </a:r>
            <a:r>
              <a:rPr lang="ru-RU" sz="1200" i="1" dirty="0">
                <a:solidFill>
                  <a:schemeClr val="tx2">
                    <a:lumMod val="75000"/>
                  </a:schemeClr>
                </a:solidFill>
              </a:rPr>
              <a:t> и </a:t>
            </a:r>
            <a:r>
              <a:rPr lang="ru-RU" sz="1200" i="1" dirty="0" err="1">
                <a:solidFill>
                  <a:schemeClr val="tx2">
                    <a:lumMod val="75000"/>
                  </a:schemeClr>
                </a:solidFill>
              </a:rPr>
              <a:t>Хайтек</a:t>
            </a:r>
            <a:r>
              <a:rPr lang="ru-RU" sz="1200" i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52320" y="4135153"/>
            <a:ext cx="1080120" cy="519351"/>
          </a:xfrm>
          <a:prstGeom prst="flowChartConnector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1 ед.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12360" y="574095"/>
            <a:ext cx="2531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Открытие технопарка «Кванториум»</a:t>
            </a:r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Скругленный прямоугольник 50"/>
          <p:cNvSpPr/>
          <p:nvPr/>
        </p:nvSpPr>
        <p:spPr>
          <a:xfrm>
            <a:off x="5580112" y="3867893"/>
            <a:ext cx="3456384" cy="12061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предоставление субсидий на выполнение работ по постановке на кадастровый учет индивидуальных жилых домов в рамках реализации индивидуальной программы социально-экономического развития РА</a:t>
            </a:r>
            <a:endParaRPr lang="ru-RU" sz="1050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90344" y="3867892"/>
            <a:ext cx="5430739" cy="12061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благоустройство 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общественных </a:t>
            </a:r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050" dirty="0" smtClean="0">
                <a:solidFill>
                  <a:srgbClr val="FF0000"/>
                </a:solidFill>
                <a:latin typeface="Century Gothic" pitchFamily="34" charset="0"/>
              </a:rPr>
              <a:t>(17ед.) </a:t>
            </a:r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и 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дворовых </a:t>
            </a:r>
            <a:r>
              <a:rPr lang="ru-RU" sz="1050" dirty="0" smtClean="0">
                <a:solidFill>
                  <a:srgbClr val="FF0000"/>
                </a:solidFill>
                <a:latin typeface="Century Gothic" pitchFamily="34" charset="0"/>
              </a:rPr>
              <a:t>(5 ед.) </a:t>
            </a:r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территорий;</a:t>
            </a:r>
            <a:endParaRPr lang="ru-RU" sz="1050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  <a:p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п</a:t>
            </a:r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ереселение граждан из аварийного жилищного фонда 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в Улаганском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и Шебалинском районах (фактически расселено </a:t>
            </a:r>
            <a:r>
              <a:rPr lang="ru-RU" sz="1050" dirty="0" smtClean="0">
                <a:solidFill>
                  <a:srgbClr val="FF0000"/>
                </a:solidFill>
                <a:latin typeface="Century Gothic" pitchFamily="34" charset="0"/>
              </a:rPr>
              <a:t>27  жилых </a:t>
            </a:r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помещений, общей площадью </a:t>
            </a:r>
            <a:r>
              <a:rPr lang="ru-RU" sz="1050" dirty="0" smtClean="0">
                <a:solidFill>
                  <a:srgbClr val="FF0000"/>
                </a:solidFill>
                <a:latin typeface="Century Gothic" pitchFamily="34" charset="0"/>
              </a:rPr>
              <a:t>1092,8  кв.м.,</a:t>
            </a:r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</a:t>
            </a:r>
            <a:endParaRPr lang="ru-RU" sz="1050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3790305" y="58877"/>
            <a:ext cx="5246192" cy="461021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  <a:ea typeface="Gadugi" pitchFamily="34" charset="0"/>
                <a:cs typeface="+mn-cs"/>
              </a:rPr>
              <a:t>Национальный проект</a:t>
            </a:r>
            <a:b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  <a:ea typeface="Gadugi" pitchFamily="34" charset="0"/>
                <a:cs typeface="+mn-cs"/>
              </a:rPr>
            </a:b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  <a:ea typeface="Gadugi" pitchFamily="34" charset="0"/>
                <a:cs typeface="+mn-cs"/>
              </a:rPr>
              <a:t> «Жилье и городская среда»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  <a:ea typeface="Gadugi" pitchFamily="34" charset="0"/>
              <a:cs typeface="+mn-cs"/>
            </a:endParaRPr>
          </a:p>
        </p:txBody>
      </p:sp>
      <p:pic>
        <p:nvPicPr>
          <p:cNvPr id="12" name="Slide"/>
          <p:cNvPicPr>
            <a:picLocks noChangeAspect="1"/>
          </p:cNvPicPr>
          <p:nvPr/>
        </p:nvPicPr>
        <p:blipFill rotWithShape="1">
          <a:blip r:embed="rId2"/>
          <a:srcRect t="20964" r="47711" b="17296"/>
          <a:stretch/>
        </p:blipFill>
        <p:spPr>
          <a:xfrm>
            <a:off x="0" y="872771"/>
            <a:ext cx="3687417" cy="2186766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90344" y="1330407"/>
            <a:ext cx="1169288" cy="1131155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6000000" scaled="0"/>
            </a:gra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572000" y="1013996"/>
            <a:ext cx="43243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Ввод в эксплуатацию жилья, млн. кв. в год</a:t>
            </a: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788024" y="1275606"/>
            <a:ext cx="3960440" cy="570708"/>
            <a:chOff x="4932040" y="1322130"/>
            <a:chExt cx="3960440" cy="570708"/>
          </a:xfrm>
        </p:grpSpPr>
        <p:sp>
          <p:nvSpPr>
            <p:cNvPr id="18" name="Овал 17"/>
            <p:cNvSpPr/>
            <p:nvPr/>
          </p:nvSpPr>
          <p:spPr>
            <a:xfrm>
              <a:off x="5292082" y="1322130"/>
              <a:ext cx="648071" cy="570707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0,13</a:t>
              </a:r>
              <a:endParaRPr lang="ru-RU" sz="1200" b="1" dirty="0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8244409" y="1322565"/>
              <a:ext cx="648071" cy="57027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0,16</a:t>
              </a:r>
              <a:endParaRPr lang="ru-RU" sz="1200" b="1" dirty="0"/>
            </a:p>
          </p:txBody>
        </p:sp>
        <p:sp>
          <p:nvSpPr>
            <p:cNvPr id="21" name="Стрелка вправо с вырезом 20"/>
            <p:cNvSpPr/>
            <p:nvPr/>
          </p:nvSpPr>
          <p:spPr>
            <a:xfrm>
              <a:off x="5940152" y="1426245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Блок-схема: сохраненные данные 21"/>
            <p:cNvSpPr/>
            <p:nvPr/>
          </p:nvSpPr>
          <p:spPr>
            <a:xfrm>
              <a:off x="4932040" y="1329971"/>
              <a:ext cx="432048" cy="562867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3" name="Овал 22"/>
            <p:cNvSpPr/>
            <p:nvPr/>
          </p:nvSpPr>
          <p:spPr>
            <a:xfrm>
              <a:off x="6732241" y="1322565"/>
              <a:ext cx="648071" cy="5702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0,14</a:t>
              </a:r>
              <a:endParaRPr lang="ru-RU" sz="1200" b="1" dirty="0"/>
            </a:p>
          </p:txBody>
        </p:sp>
        <p:sp>
          <p:nvSpPr>
            <p:cNvPr id="24" name="Стрелка вправо с вырезом 23"/>
            <p:cNvSpPr/>
            <p:nvPr/>
          </p:nvSpPr>
          <p:spPr>
            <a:xfrm>
              <a:off x="7380313" y="1426245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Блок-схема: сохраненные данные 24"/>
            <p:cNvSpPr/>
            <p:nvPr/>
          </p:nvSpPr>
          <p:spPr>
            <a:xfrm>
              <a:off x="6372200" y="1329971"/>
              <a:ext cx="432048" cy="562867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6" name="Блок-схема: сохраненные данные 25"/>
            <p:cNvSpPr/>
            <p:nvPr/>
          </p:nvSpPr>
          <p:spPr>
            <a:xfrm>
              <a:off x="7884368" y="1330407"/>
              <a:ext cx="432048" cy="562430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4405969" y="1779662"/>
            <a:ext cx="47783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Доля граждан, принявших участие в решении вопросов развития городской среды от общего количества граждан в возрасте от 14 лет, %</a:t>
            </a: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4572000" y="795481"/>
            <a:ext cx="4248472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ЦЕЛЕВЫЕ ПОКАЗАТЕЛИ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441973" y="2787774"/>
            <a:ext cx="46703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Количество граждан, переселенных из непригодного для проживания жилищного фонда, тыс. человек</a:t>
            </a: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2195736" y="3509314"/>
            <a:ext cx="1019080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2020г.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3" t="40755" r="30051" b="42170"/>
          <a:stretch/>
        </p:blipFill>
        <p:spPr bwMode="auto">
          <a:xfrm>
            <a:off x="320811" y="1617534"/>
            <a:ext cx="794805" cy="59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Скругленный прямоугольник 51"/>
          <p:cNvSpPr/>
          <p:nvPr/>
        </p:nvSpPr>
        <p:spPr>
          <a:xfrm>
            <a:off x="1115616" y="3096048"/>
            <a:ext cx="3456384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МЕРОПРИЯТИЯ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369"/>
            <a:ext cx="2304256" cy="49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4784919" y="2211710"/>
            <a:ext cx="3960440" cy="570708"/>
            <a:chOff x="5600769" y="-1036491"/>
            <a:chExt cx="3960440" cy="570708"/>
          </a:xfrm>
        </p:grpSpPr>
        <p:sp>
          <p:nvSpPr>
            <p:cNvPr id="54" name="Овал 53"/>
            <p:cNvSpPr/>
            <p:nvPr/>
          </p:nvSpPr>
          <p:spPr>
            <a:xfrm>
              <a:off x="5960811" y="-1036491"/>
              <a:ext cx="648071" cy="570707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5</a:t>
              </a:r>
              <a:endParaRPr lang="ru-RU" sz="1200" b="1" dirty="0"/>
            </a:p>
          </p:txBody>
        </p:sp>
        <p:sp>
          <p:nvSpPr>
            <p:cNvPr id="55" name="Овал 54"/>
            <p:cNvSpPr/>
            <p:nvPr/>
          </p:nvSpPr>
          <p:spPr>
            <a:xfrm>
              <a:off x="8913138" y="-1036056"/>
              <a:ext cx="648071" cy="57027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12</a:t>
              </a:r>
              <a:endParaRPr lang="ru-RU" sz="1200" b="1" dirty="0"/>
            </a:p>
          </p:txBody>
        </p:sp>
        <p:sp>
          <p:nvSpPr>
            <p:cNvPr id="56" name="Стрелка вправо с вырезом 55"/>
            <p:cNvSpPr/>
            <p:nvPr/>
          </p:nvSpPr>
          <p:spPr>
            <a:xfrm>
              <a:off x="6608881" y="-932376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Блок-схема: сохраненные данные 56"/>
            <p:cNvSpPr/>
            <p:nvPr/>
          </p:nvSpPr>
          <p:spPr>
            <a:xfrm>
              <a:off x="5600769" y="-1028650"/>
              <a:ext cx="432048" cy="562867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7400970" y="-1036056"/>
              <a:ext cx="648071" cy="5702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9</a:t>
              </a:r>
              <a:endParaRPr lang="ru-RU" sz="1200" b="1" dirty="0"/>
            </a:p>
          </p:txBody>
        </p:sp>
        <p:sp>
          <p:nvSpPr>
            <p:cNvPr id="59" name="Стрелка вправо с вырезом 58"/>
            <p:cNvSpPr/>
            <p:nvPr/>
          </p:nvSpPr>
          <p:spPr>
            <a:xfrm>
              <a:off x="8049042" y="-932376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Блок-схема: сохраненные данные 59"/>
            <p:cNvSpPr/>
            <p:nvPr/>
          </p:nvSpPr>
          <p:spPr>
            <a:xfrm>
              <a:off x="7040929" y="-1028650"/>
              <a:ext cx="432048" cy="562867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61" name="Блок-схема: сохраненные данные 60"/>
            <p:cNvSpPr/>
            <p:nvPr/>
          </p:nvSpPr>
          <p:spPr>
            <a:xfrm>
              <a:off x="8553097" y="-1028214"/>
              <a:ext cx="432048" cy="562430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4716016" y="3219822"/>
            <a:ext cx="3960440" cy="570708"/>
            <a:chOff x="8061282" y="-9417"/>
            <a:chExt cx="3960440" cy="570708"/>
          </a:xfrm>
        </p:grpSpPr>
        <p:sp>
          <p:nvSpPr>
            <p:cNvPr id="62" name="Овал 61"/>
            <p:cNvSpPr/>
            <p:nvPr/>
          </p:nvSpPr>
          <p:spPr>
            <a:xfrm>
              <a:off x="8421324" y="-9417"/>
              <a:ext cx="648071" cy="570707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0</a:t>
              </a:r>
              <a:endParaRPr lang="ru-RU" sz="1200" b="1" dirty="0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11373651" y="-8982"/>
              <a:ext cx="648071" cy="57027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solidFill>
                    <a:schemeClr val="tx1"/>
                  </a:solidFill>
                </a:rPr>
                <a:t>0,06</a:t>
              </a:r>
              <a:endParaRPr lang="ru-RU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64" name="Стрелка вправо с вырезом 63"/>
            <p:cNvSpPr/>
            <p:nvPr/>
          </p:nvSpPr>
          <p:spPr>
            <a:xfrm>
              <a:off x="9069394" y="94698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Блок-схема: сохраненные данные 64"/>
            <p:cNvSpPr/>
            <p:nvPr/>
          </p:nvSpPr>
          <p:spPr>
            <a:xfrm>
              <a:off x="8061282" y="-1576"/>
              <a:ext cx="432048" cy="562867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66" name="Овал 65"/>
            <p:cNvSpPr/>
            <p:nvPr/>
          </p:nvSpPr>
          <p:spPr>
            <a:xfrm>
              <a:off x="9861483" y="-8982"/>
              <a:ext cx="648071" cy="5702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0,01</a:t>
              </a:r>
              <a:endParaRPr lang="ru-RU" sz="1200" b="1" dirty="0"/>
            </a:p>
          </p:txBody>
        </p:sp>
        <p:sp>
          <p:nvSpPr>
            <p:cNvPr id="67" name="Стрелка вправо с вырезом 66"/>
            <p:cNvSpPr/>
            <p:nvPr/>
          </p:nvSpPr>
          <p:spPr>
            <a:xfrm>
              <a:off x="10509555" y="94698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Блок-схема: сохраненные данные 67"/>
            <p:cNvSpPr/>
            <p:nvPr/>
          </p:nvSpPr>
          <p:spPr>
            <a:xfrm>
              <a:off x="9501442" y="-1576"/>
              <a:ext cx="432048" cy="562867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69" name="Блок-схема: сохраненные данные 68"/>
            <p:cNvSpPr/>
            <p:nvPr/>
          </p:nvSpPr>
          <p:spPr>
            <a:xfrm>
              <a:off x="11013610" y="-1140"/>
              <a:ext cx="432048" cy="562430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511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1470"/>
            <a:ext cx="8229600" cy="432048"/>
          </a:xfrm>
        </p:spPr>
        <p:txBody>
          <a:bodyPr/>
          <a:lstStyle/>
          <a:p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РП «Формирование комфортной городской среды»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84" y="2326109"/>
            <a:ext cx="2186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Благоустройство мест массового отдыха населения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504" y="718001"/>
            <a:ext cx="3079184" cy="1996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612" y="716464"/>
            <a:ext cx="3157892" cy="1997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87774"/>
            <a:ext cx="3002396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636" y="2787774"/>
            <a:ext cx="3128744" cy="2196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право с вырезом 4"/>
          <p:cNvSpPr/>
          <p:nvPr/>
        </p:nvSpPr>
        <p:spPr>
          <a:xfrm>
            <a:off x="5331688" y="1624608"/>
            <a:ext cx="648072" cy="43204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с вырезом 5"/>
          <p:cNvSpPr/>
          <p:nvPr/>
        </p:nvSpPr>
        <p:spPr>
          <a:xfrm>
            <a:off x="5270140" y="3579862"/>
            <a:ext cx="680472" cy="43204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51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7504" y="4219622"/>
            <a:ext cx="5054814" cy="87240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68185" y="3754518"/>
            <a:ext cx="1019080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2020г.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756" y="4032382"/>
            <a:ext cx="49799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подача 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заявки на получение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федеральной субсидии 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на создание мусоросортировочного комплекса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(еще на рассмотрении);</a:t>
            </a:r>
          </a:p>
          <a:p>
            <a:pPr>
              <a:buFontTx/>
              <a:buChar char="-"/>
            </a:pP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оснащение государственных учреждений специализированной  лесопожарной техникой 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32 ед.,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лесохозяйственной техникой 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14 ед.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мероприятия по лесовосстановлению, общая площадь 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1558 га</a:t>
            </a:r>
          </a:p>
          <a:p>
            <a:pPr>
              <a:buFontTx/>
              <a:buChar char="-"/>
            </a:pP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заготовка семян лесных растений 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2950 кг </a:t>
            </a:r>
            <a:endParaRPr lang="ru-RU" sz="900" dirty="0">
              <a:solidFill>
                <a:srgbClr val="FF0000"/>
              </a:solidFill>
            </a:endParaRP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3897808" y="220519"/>
            <a:ext cx="5246192" cy="461021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  <a:ea typeface="Gadugi" pitchFamily="34" charset="0"/>
                <a:cs typeface="+mn-cs"/>
              </a:rPr>
              <a:t>Национальный проект «Экология»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  <a:ea typeface="Gadugi" pitchFamily="34" charset="0"/>
              <a:cs typeface="+mn-cs"/>
            </a:endParaRPr>
          </a:p>
        </p:txBody>
      </p:sp>
      <p:pic>
        <p:nvPicPr>
          <p:cNvPr id="13" name="Slide"/>
          <p:cNvPicPr>
            <a:picLocks noChangeAspect="1"/>
          </p:cNvPicPr>
          <p:nvPr/>
        </p:nvPicPr>
        <p:blipFill rotWithShape="1">
          <a:blip r:embed="rId2"/>
          <a:srcRect t="17898" r="46400" b="17297"/>
          <a:stretch/>
        </p:blipFill>
        <p:spPr>
          <a:xfrm>
            <a:off x="0" y="943375"/>
            <a:ext cx="4077446" cy="249989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499992" y="988735"/>
            <a:ext cx="45163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Доля твердых коммунальных отходов, направленных на обработку в общем объеме образовавшихся отходов, %</a:t>
            </a: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884776" y="1815232"/>
            <a:ext cx="43243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4572000" y="771550"/>
            <a:ext cx="4248472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ЦЕЛЕВЫЕ ПОКАЗАТЕЛИ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599585" y="1952685"/>
            <a:ext cx="43243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Доля твердых коммунальных отходов, направленных на утилизацию в общем объеме образовавшихся отходов, %</a:t>
            </a: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2847975" y="1706464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558179" y="3008247"/>
            <a:ext cx="44174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Отношение площади лесовосстановления и лесоразведения</a:t>
            </a:r>
            <a:br>
              <a:rPr lang="ru-RU" sz="11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к площади вырубленных и погибших лесных 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насаждений, %</a:t>
            </a: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119624" y="1607187"/>
            <a:ext cx="1128855" cy="1125787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6000000" scaled="0"/>
            </a:gra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5" t="39438" r="30471" b="46175"/>
          <a:stretch/>
        </p:blipFill>
        <p:spPr bwMode="auto">
          <a:xfrm>
            <a:off x="339732" y="1865517"/>
            <a:ext cx="731176" cy="4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Скругленный прямоугольник 44"/>
          <p:cNvSpPr/>
          <p:nvPr/>
        </p:nvSpPr>
        <p:spPr>
          <a:xfrm>
            <a:off x="1248480" y="3439368"/>
            <a:ext cx="3456384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МЕРОПРИЯТИЯ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369"/>
            <a:ext cx="2781186" cy="49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4704864" y="1456153"/>
            <a:ext cx="3960441" cy="570271"/>
            <a:chOff x="5009206" y="1312924"/>
            <a:chExt cx="3960441" cy="570271"/>
          </a:xfrm>
        </p:grpSpPr>
        <p:sp>
          <p:nvSpPr>
            <p:cNvPr id="14" name="Овал 13"/>
            <p:cNvSpPr/>
            <p:nvPr/>
          </p:nvSpPr>
          <p:spPr>
            <a:xfrm>
              <a:off x="5369248" y="1322130"/>
              <a:ext cx="648071" cy="527725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/>
                <a:t>1</a:t>
              </a:r>
              <a:endParaRPr lang="ru-RU" sz="1400" b="1" dirty="0"/>
            </a:p>
          </p:txBody>
        </p:sp>
        <p:sp>
          <p:nvSpPr>
            <p:cNvPr id="17" name="Стрелка вправо с вырезом 16"/>
            <p:cNvSpPr/>
            <p:nvPr/>
          </p:nvSpPr>
          <p:spPr>
            <a:xfrm>
              <a:off x="6017318" y="1335801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Блок-схема: сохраненные данные 17"/>
            <p:cNvSpPr/>
            <p:nvPr/>
          </p:nvSpPr>
          <p:spPr>
            <a:xfrm>
              <a:off x="5009206" y="1329972"/>
              <a:ext cx="432048" cy="519884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9" name="Овал 18"/>
            <p:cNvSpPr/>
            <p:nvPr/>
          </p:nvSpPr>
          <p:spPr>
            <a:xfrm>
              <a:off x="6809407" y="1322566"/>
              <a:ext cx="648071" cy="52728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/>
                <a:t>15</a:t>
              </a:r>
              <a:endParaRPr lang="ru-RU" sz="1400" b="1" dirty="0"/>
            </a:p>
          </p:txBody>
        </p:sp>
        <p:sp>
          <p:nvSpPr>
            <p:cNvPr id="20" name="Стрелка вправо с вырезом 19"/>
            <p:cNvSpPr/>
            <p:nvPr/>
          </p:nvSpPr>
          <p:spPr>
            <a:xfrm>
              <a:off x="7457479" y="1336236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Блок-схема: сохраненные данные 20"/>
            <p:cNvSpPr/>
            <p:nvPr/>
          </p:nvSpPr>
          <p:spPr>
            <a:xfrm>
              <a:off x="6449366" y="1329971"/>
              <a:ext cx="432048" cy="519883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2" name="Блок-схема: сохраненные данные 21"/>
            <p:cNvSpPr/>
            <p:nvPr/>
          </p:nvSpPr>
          <p:spPr>
            <a:xfrm>
              <a:off x="7961534" y="1330406"/>
              <a:ext cx="432048" cy="519447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9" name="Овал 48"/>
            <p:cNvSpPr/>
            <p:nvPr/>
          </p:nvSpPr>
          <p:spPr>
            <a:xfrm>
              <a:off x="8321576" y="1312924"/>
              <a:ext cx="648071" cy="57027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20</a:t>
              </a:r>
              <a:endParaRPr lang="ru-RU" sz="1200" b="1" dirty="0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4674202" y="2400965"/>
            <a:ext cx="3960441" cy="570271"/>
            <a:chOff x="4746307" y="-1117705"/>
            <a:chExt cx="3960441" cy="570271"/>
          </a:xfrm>
        </p:grpSpPr>
        <p:sp>
          <p:nvSpPr>
            <p:cNvPr id="58" name="Овал 57"/>
            <p:cNvSpPr/>
            <p:nvPr/>
          </p:nvSpPr>
          <p:spPr>
            <a:xfrm>
              <a:off x="5106349" y="-1108499"/>
              <a:ext cx="648071" cy="527725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/>
                <a:t>0</a:t>
              </a:r>
              <a:endParaRPr lang="ru-RU" sz="1400" b="1" dirty="0"/>
            </a:p>
          </p:txBody>
        </p:sp>
        <p:sp>
          <p:nvSpPr>
            <p:cNvPr id="59" name="Стрелка вправо с вырезом 58"/>
            <p:cNvSpPr/>
            <p:nvPr/>
          </p:nvSpPr>
          <p:spPr>
            <a:xfrm>
              <a:off x="5754419" y="-1094828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Блок-схема: сохраненные данные 59"/>
            <p:cNvSpPr/>
            <p:nvPr/>
          </p:nvSpPr>
          <p:spPr>
            <a:xfrm>
              <a:off x="4746307" y="-1100657"/>
              <a:ext cx="432048" cy="519884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61" name="Овал 60"/>
            <p:cNvSpPr/>
            <p:nvPr/>
          </p:nvSpPr>
          <p:spPr>
            <a:xfrm>
              <a:off x="6546508" y="-1108063"/>
              <a:ext cx="648071" cy="52728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/>
                <a:t>5</a:t>
              </a:r>
              <a:endParaRPr lang="ru-RU" sz="1400" b="1" dirty="0"/>
            </a:p>
          </p:txBody>
        </p:sp>
        <p:sp>
          <p:nvSpPr>
            <p:cNvPr id="62" name="Стрелка вправо с вырезом 61"/>
            <p:cNvSpPr/>
            <p:nvPr/>
          </p:nvSpPr>
          <p:spPr>
            <a:xfrm>
              <a:off x="7194580" y="-1094393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Блок-схема: сохраненные данные 62"/>
            <p:cNvSpPr/>
            <p:nvPr/>
          </p:nvSpPr>
          <p:spPr>
            <a:xfrm>
              <a:off x="6186467" y="-1100658"/>
              <a:ext cx="432048" cy="519883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64" name="Блок-схема: сохраненные данные 63"/>
            <p:cNvSpPr/>
            <p:nvPr/>
          </p:nvSpPr>
          <p:spPr>
            <a:xfrm>
              <a:off x="7698635" y="-1100223"/>
              <a:ext cx="432048" cy="519447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65" name="Овал 64"/>
            <p:cNvSpPr/>
            <p:nvPr/>
          </p:nvSpPr>
          <p:spPr>
            <a:xfrm>
              <a:off x="8058677" y="-1117705"/>
              <a:ext cx="648071" cy="57027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10</a:t>
              </a:r>
              <a:endParaRPr lang="ru-RU" sz="1200" b="1" dirty="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704864" y="3419953"/>
            <a:ext cx="3960441" cy="570271"/>
            <a:chOff x="8174179" y="-570311"/>
            <a:chExt cx="3960441" cy="570271"/>
          </a:xfrm>
        </p:grpSpPr>
        <p:sp>
          <p:nvSpPr>
            <p:cNvPr id="66" name="Овал 65"/>
            <p:cNvSpPr/>
            <p:nvPr/>
          </p:nvSpPr>
          <p:spPr>
            <a:xfrm>
              <a:off x="8534221" y="-561105"/>
              <a:ext cx="648071" cy="527725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/>
                <a:t>27</a:t>
              </a:r>
              <a:endParaRPr lang="ru-RU" sz="1400" b="1" dirty="0"/>
            </a:p>
          </p:txBody>
        </p:sp>
        <p:sp>
          <p:nvSpPr>
            <p:cNvPr id="67" name="Стрелка вправо с вырезом 66"/>
            <p:cNvSpPr/>
            <p:nvPr/>
          </p:nvSpPr>
          <p:spPr>
            <a:xfrm>
              <a:off x="9182291" y="-547434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Блок-схема: сохраненные данные 67"/>
            <p:cNvSpPr/>
            <p:nvPr/>
          </p:nvSpPr>
          <p:spPr>
            <a:xfrm>
              <a:off x="8174179" y="-553263"/>
              <a:ext cx="432048" cy="519884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rgbClr val="0D1F79"/>
                  </a:solidFill>
                </a:rPr>
                <a:t>2018</a:t>
              </a:r>
              <a:endParaRPr lang="ru-RU" sz="1600" b="1" dirty="0">
                <a:solidFill>
                  <a:srgbClr val="0D1F79"/>
                </a:solidFill>
              </a:endParaRPr>
            </a:p>
          </p:txBody>
        </p:sp>
        <p:sp>
          <p:nvSpPr>
            <p:cNvPr id="69" name="Овал 68"/>
            <p:cNvSpPr/>
            <p:nvPr/>
          </p:nvSpPr>
          <p:spPr>
            <a:xfrm>
              <a:off x="9974380" y="-560669"/>
              <a:ext cx="648071" cy="52728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28,6</a:t>
              </a:r>
              <a:endParaRPr lang="ru-RU" sz="1200" b="1" dirty="0"/>
            </a:p>
          </p:txBody>
        </p:sp>
        <p:sp>
          <p:nvSpPr>
            <p:cNvPr id="70" name="Стрелка вправо с вырезом 69"/>
            <p:cNvSpPr/>
            <p:nvPr/>
          </p:nvSpPr>
          <p:spPr>
            <a:xfrm>
              <a:off x="10622452" y="-546999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Блок-схема: сохраненные данные 70"/>
            <p:cNvSpPr/>
            <p:nvPr/>
          </p:nvSpPr>
          <p:spPr>
            <a:xfrm>
              <a:off x="9614339" y="-553264"/>
              <a:ext cx="432048" cy="519883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rgbClr val="0D1F79"/>
                  </a:solidFill>
                </a:rPr>
                <a:t>2019</a:t>
              </a:r>
              <a:endParaRPr lang="ru-RU" sz="1600" b="1" dirty="0">
                <a:solidFill>
                  <a:srgbClr val="0D1F79"/>
                </a:solidFill>
              </a:endParaRPr>
            </a:p>
          </p:txBody>
        </p:sp>
        <p:sp>
          <p:nvSpPr>
            <p:cNvPr id="72" name="Блок-схема: сохраненные данные 71"/>
            <p:cNvSpPr/>
            <p:nvPr/>
          </p:nvSpPr>
          <p:spPr>
            <a:xfrm>
              <a:off x="11126507" y="-552829"/>
              <a:ext cx="432048" cy="519447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rgbClr val="0D1F79"/>
                  </a:solidFill>
                </a:rPr>
                <a:t>2020</a:t>
              </a:r>
              <a:endParaRPr lang="ru-RU" sz="1600" b="1" dirty="0">
                <a:solidFill>
                  <a:srgbClr val="0D1F79"/>
                </a:solidFill>
              </a:endParaRPr>
            </a:p>
          </p:txBody>
        </p:sp>
        <p:sp>
          <p:nvSpPr>
            <p:cNvPr id="73" name="Овал 72"/>
            <p:cNvSpPr/>
            <p:nvPr/>
          </p:nvSpPr>
          <p:spPr>
            <a:xfrm>
              <a:off x="11486549" y="-570311"/>
              <a:ext cx="648071" cy="57027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32,2</a:t>
              </a:r>
              <a:endParaRPr lang="ru-RU" sz="1200" b="1" dirty="0"/>
            </a:p>
          </p:txBody>
        </p:sp>
      </p:grpSp>
      <p:sp>
        <p:nvSpPr>
          <p:cNvPr id="48" name="Скругленный прямоугольник 47"/>
          <p:cNvSpPr/>
          <p:nvPr/>
        </p:nvSpPr>
        <p:spPr>
          <a:xfrm>
            <a:off x="1403648" y="2904714"/>
            <a:ext cx="2548154" cy="3189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1510534" y="2859782"/>
            <a:ext cx="212536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Чистая страна</a:t>
            </a:r>
            <a:endParaRPr lang="ru-RU" sz="800" b="1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187624" y="3148394"/>
            <a:ext cx="212536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Сохранение лесов</a:t>
            </a:r>
            <a:endParaRPr lang="ru-RU" sz="800" b="1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17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/>
          <a:lstStyle/>
          <a:p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</a:rPr>
              <a:t>РП «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</a:rPr>
              <a:t>охранение лесов»</a:t>
            </a:r>
            <a:endParaRPr lang="ru-RU" sz="1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8" y="724738"/>
            <a:ext cx="2843768" cy="1920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3991" y="2549168"/>
            <a:ext cx="29043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chemeClr val="tx2">
                    <a:lumMod val="75000"/>
                  </a:schemeClr>
                </a:solidFill>
              </a:rPr>
              <a:t>Оснащение специализированной  техникой учреждений, выполняющих мероприятия по воспроизводству лесов</a:t>
            </a:r>
            <a:endParaRPr lang="ru-RU" sz="11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3044" y="1131557"/>
            <a:ext cx="1800200" cy="843945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i="1" dirty="0" smtClean="0">
                <a:solidFill>
                  <a:schemeClr val="tx2">
                    <a:lumMod val="75000"/>
                  </a:schemeClr>
                </a:solidFill>
              </a:rPr>
              <a:t>32 ед. лесопожарной техникой </a:t>
            </a:r>
            <a:endParaRPr lang="ru-RU" sz="11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66733"/>
            <a:ext cx="2952328" cy="189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879813" y="3672023"/>
            <a:ext cx="1944215" cy="843945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i="1" dirty="0" smtClean="0">
                <a:solidFill>
                  <a:schemeClr val="tx2">
                    <a:lumMod val="75000"/>
                  </a:schemeClr>
                </a:solidFill>
              </a:rPr>
              <a:t>14 ед. лесохозяйственной </a:t>
            </a:r>
          </a:p>
          <a:p>
            <a:pPr algn="ctr"/>
            <a:r>
              <a:rPr lang="ru-RU" sz="1100" i="1" dirty="0" smtClean="0">
                <a:solidFill>
                  <a:schemeClr val="tx2">
                    <a:lumMod val="75000"/>
                  </a:schemeClr>
                </a:solidFill>
              </a:rPr>
              <a:t>техникой</a:t>
            </a:r>
            <a:endParaRPr lang="ru-RU" sz="11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880" y="687172"/>
            <a:ext cx="2987824" cy="2028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4835443" y="953365"/>
            <a:ext cx="14412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chemeClr val="tx2">
                    <a:lumMod val="75000"/>
                  </a:schemeClr>
                </a:solidFill>
              </a:rPr>
              <a:t>Общая площадь восстановленных лесов</a:t>
            </a:r>
            <a:endParaRPr lang="ru-RU" sz="11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67642" y="1659280"/>
            <a:ext cx="976868" cy="367873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i="1" dirty="0" smtClean="0">
                <a:solidFill>
                  <a:schemeClr val="tx2">
                    <a:lumMod val="75000"/>
                  </a:schemeClr>
                </a:solidFill>
              </a:rPr>
              <a:t>1558 га</a:t>
            </a:r>
            <a:endParaRPr lang="ru-RU" sz="11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880" y="3022307"/>
            <a:ext cx="2981732" cy="2120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4836107" y="3482176"/>
            <a:ext cx="14526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chemeClr val="tx2">
                    <a:lumMod val="75000"/>
                  </a:schemeClr>
                </a:solidFill>
              </a:rPr>
              <a:t>Заготовлено семян лесных растений</a:t>
            </a:r>
            <a:endParaRPr lang="ru-RU" sz="11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48064" y="4028980"/>
            <a:ext cx="896446" cy="367873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i="1" dirty="0" smtClean="0">
                <a:solidFill>
                  <a:schemeClr val="tx2">
                    <a:lumMod val="75000"/>
                  </a:schemeClr>
                </a:solidFill>
              </a:rPr>
              <a:t>2950 кг</a:t>
            </a:r>
            <a:endParaRPr lang="ru-RU" sz="11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3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373724" y="4096474"/>
            <a:ext cx="4680520" cy="8515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организация системной работы с родителями по обучению детей основам правил дорожного движения и привитию им навыков безопасного поведения на дорогах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371" y="4096475"/>
            <a:ext cx="4211960" cy="8515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ремонт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дорог  регионального значения – </a:t>
            </a:r>
            <a:r>
              <a:rPr lang="ru-RU" sz="1100" dirty="0" smtClean="0">
                <a:solidFill>
                  <a:srgbClr val="FF0000"/>
                </a:solidFill>
                <a:latin typeface="Century Gothic" pitchFamily="34" charset="0"/>
              </a:rPr>
              <a:t>122,79 </a:t>
            </a:r>
            <a:r>
              <a:rPr lang="ru-RU" sz="1100" dirty="0">
                <a:solidFill>
                  <a:srgbClr val="FF0000"/>
                </a:solidFill>
                <a:latin typeface="Century Gothic" pitchFamily="34" charset="0"/>
              </a:rPr>
              <a:t>км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и  местного значения – </a:t>
            </a:r>
            <a:r>
              <a:rPr lang="ru-RU" sz="1100" dirty="0" smtClean="0">
                <a:solidFill>
                  <a:srgbClr val="FF0000"/>
                </a:solidFill>
                <a:latin typeface="Century Gothic" pitchFamily="34" charset="0"/>
              </a:rPr>
              <a:t>11,88 км</a:t>
            </a:r>
          </a:p>
          <a:p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установка стационарных камер </a:t>
            </a:r>
            <a:r>
              <a:rPr lang="ru-RU" sz="1100" dirty="0" smtClean="0">
                <a:solidFill>
                  <a:srgbClr val="FF0000"/>
                </a:solidFill>
                <a:latin typeface="Century Gothic" pitchFamily="34" charset="0"/>
              </a:rPr>
              <a:t>4 ед. </a:t>
            </a:r>
            <a:r>
              <a:rPr lang="ru-RU" sz="1100" dirty="0" err="1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фотовидеофиксации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нарушений правил дорожного движения 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771800" y="3683375"/>
            <a:ext cx="1019080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2020г.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3320204" y="0"/>
            <a:ext cx="5767567" cy="738082"/>
          </a:xfrm>
        </p:spPr>
        <p:txBody>
          <a:bodyPr/>
          <a:lstStyle/>
          <a:p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  <a:ea typeface="Gadugi" pitchFamily="34" charset="0"/>
                <a:cs typeface="+mn-cs"/>
              </a:rPr>
              <a:t>Национальный проект  «Безопасные и качественные автомобильные дороги»</a:t>
            </a:r>
            <a:endParaRPr lang="ru-RU" sz="11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  <a:ea typeface="Gadugi" pitchFamily="34" charset="0"/>
              <a:cs typeface="+mn-cs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644008" y="789552"/>
            <a:ext cx="4248472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ЦЕЛЕВЫЕ ПОКАЗАТЕЛИ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47975" y="1831479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427984" y="1059582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Доля автомобильных дорог регионального значения,</a:t>
            </a:r>
            <a:br>
              <a:rPr lang="ru-RU" sz="12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соответствующих нормативным </a:t>
            </a: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требованиям, %</a:t>
            </a:r>
            <a:endParaRPr lang="ru-RU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1" name="Rectangle 2"/>
          <p:cNvSpPr>
            <a:spLocks noChangeArrowheads="1"/>
          </p:cNvSpPr>
          <p:nvPr/>
        </p:nvSpPr>
        <p:spPr bwMode="auto">
          <a:xfrm>
            <a:off x="2847975" y="1768376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165511" y="2067694"/>
            <a:ext cx="3636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D1F79"/>
                </a:solidFill>
              </a:rPr>
              <a:t>Доля дорожной сети городских агломераций, </a:t>
            </a:r>
            <a:r>
              <a:rPr lang="ru-RU" sz="1200" b="1" dirty="0" smtClean="0">
                <a:solidFill>
                  <a:srgbClr val="0D1F79"/>
                </a:solidFill>
              </a:rPr>
              <a:t>находящаяся в </a:t>
            </a:r>
            <a:r>
              <a:rPr lang="ru-RU" sz="1200" b="1" dirty="0">
                <a:solidFill>
                  <a:srgbClr val="0D1F79"/>
                </a:solidFill>
              </a:rPr>
              <a:t>нормативном </a:t>
            </a:r>
            <a:r>
              <a:rPr lang="ru-RU" sz="1200" b="1" dirty="0" smtClean="0">
                <a:solidFill>
                  <a:srgbClr val="0D1F79"/>
                </a:solidFill>
              </a:rPr>
              <a:t>состоянии, %</a:t>
            </a:r>
            <a:endParaRPr lang="ru-RU" sz="1200" b="1" dirty="0">
              <a:solidFill>
                <a:srgbClr val="0D1F79"/>
              </a:solidFill>
            </a:endParaRPr>
          </a:p>
        </p:txBody>
      </p:sp>
      <p:pic>
        <p:nvPicPr>
          <p:cNvPr id="43" name="Slide"/>
          <p:cNvPicPr>
            <a:picLocks noChangeAspect="1"/>
          </p:cNvPicPr>
          <p:nvPr/>
        </p:nvPicPr>
        <p:blipFill rotWithShape="1">
          <a:blip r:embed="rId2"/>
          <a:srcRect t="17518" r="46400" b="16130"/>
          <a:stretch/>
        </p:blipFill>
        <p:spPr>
          <a:xfrm>
            <a:off x="30856" y="789553"/>
            <a:ext cx="3893072" cy="2559590"/>
          </a:xfrm>
          <a:prstGeom prst="rect">
            <a:avLst/>
          </a:prstGeom>
        </p:spPr>
      </p:pic>
      <p:sp>
        <p:nvSpPr>
          <p:cNvPr id="45" name="Овал 44"/>
          <p:cNvSpPr/>
          <p:nvPr/>
        </p:nvSpPr>
        <p:spPr>
          <a:xfrm>
            <a:off x="115904" y="1486732"/>
            <a:ext cx="1071720" cy="1016989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6000000" scaled="0"/>
            </a:gra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2" t="34301" r="30883" b="48903"/>
          <a:stretch/>
        </p:blipFill>
        <p:spPr bwMode="auto">
          <a:xfrm>
            <a:off x="251520" y="1653650"/>
            <a:ext cx="665842" cy="57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Скругленный прямоугольник 34"/>
          <p:cNvSpPr/>
          <p:nvPr/>
        </p:nvSpPr>
        <p:spPr>
          <a:xfrm>
            <a:off x="1686196" y="3349142"/>
            <a:ext cx="3456384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МЕРОПРИЯТИЯ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369"/>
            <a:ext cx="2376264" cy="49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4788024" y="1544881"/>
            <a:ext cx="3980638" cy="594821"/>
            <a:chOff x="4989006" y="1511550"/>
            <a:chExt cx="3980638" cy="594821"/>
          </a:xfrm>
        </p:grpSpPr>
        <p:sp>
          <p:nvSpPr>
            <p:cNvPr id="12" name="Овал 11"/>
            <p:cNvSpPr/>
            <p:nvPr/>
          </p:nvSpPr>
          <p:spPr>
            <a:xfrm>
              <a:off x="5369248" y="1511550"/>
              <a:ext cx="648071" cy="557798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19,2</a:t>
              </a:r>
              <a:endParaRPr lang="ru-RU" sz="1200" b="1" dirty="0"/>
            </a:p>
          </p:txBody>
        </p:sp>
        <p:sp>
          <p:nvSpPr>
            <p:cNvPr id="15" name="Стрелка вправо с вырезом 14"/>
            <p:cNvSpPr/>
            <p:nvPr/>
          </p:nvSpPr>
          <p:spPr>
            <a:xfrm>
              <a:off x="6017318" y="1570261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Блок-схема: сохраненные данные 15"/>
            <p:cNvSpPr/>
            <p:nvPr/>
          </p:nvSpPr>
          <p:spPr>
            <a:xfrm>
              <a:off x="4989006" y="1511550"/>
              <a:ext cx="432048" cy="557798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6809408" y="1520964"/>
              <a:ext cx="648071" cy="54838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20,4</a:t>
              </a:r>
              <a:endParaRPr lang="ru-RU" sz="1200" b="1" dirty="0"/>
            </a:p>
          </p:txBody>
        </p:sp>
        <p:sp>
          <p:nvSpPr>
            <p:cNvPr id="18" name="Стрелка вправо с вырезом 17"/>
            <p:cNvSpPr/>
            <p:nvPr/>
          </p:nvSpPr>
          <p:spPr>
            <a:xfrm>
              <a:off x="7457479" y="1570261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Блок-схема: сохраненные данные 18"/>
            <p:cNvSpPr/>
            <p:nvPr/>
          </p:nvSpPr>
          <p:spPr>
            <a:xfrm>
              <a:off x="6449366" y="1520964"/>
              <a:ext cx="432048" cy="548384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0" name="Блок-схема: сохраненные данные 19"/>
            <p:cNvSpPr/>
            <p:nvPr/>
          </p:nvSpPr>
          <p:spPr>
            <a:xfrm>
              <a:off x="7956377" y="1520964"/>
              <a:ext cx="432048" cy="548384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6" name="Овал 35"/>
            <p:cNvSpPr/>
            <p:nvPr/>
          </p:nvSpPr>
          <p:spPr>
            <a:xfrm>
              <a:off x="8321573" y="1536100"/>
              <a:ext cx="648071" cy="57027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22,9</a:t>
              </a:r>
              <a:endParaRPr lang="ru-RU" sz="1200" b="1" dirty="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821277" y="2666510"/>
            <a:ext cx="3980638" cy="594821"/>
            <a:chOff x="6558449" y="-1038064"/>
            <a:chExt cx="3980638" cy="594821"/>
          </a:xfrm>
        </p:grpSpPr>
        <p:sp>
          <p:nvSpPr>
            <p:cNvPr id="40" name="Овал 39"/>
            <p:cNvSpPr/>
            <p:nvPr/>
          </p:nvSpPr>
          <p:spPr>
            <a:xfrm>
              <a:off x="6938691" y="-1038064"/>
              <a:ext cx="648071" cy="557798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30,9</a:t>
              </a:r>
              <a:endParaRPr lang="ru-RU" sz="1200" b="1" dirty="0"/>
            </a:p>
          </p:txBody>
        </p:sp>
        <p:sp>
          <p:nvSpPr>
            <p:cNvPr id="44" name="Стрелка вправо с вырезом 43"/>
            <p:cNvSpPr/>
            <p:nvPr/>
          </p:nvSpPr>
          <p:spPr>
            <a:xfrm>
              <a:off x="7586761" y="-979353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Блок-схема: сохраненные данные 45"/>
            <p:cNvSpPr/>
            <p:nvPr/>
          </p:nvSpPr>
          <p:spPr>
            <a:xfrm>
              <a:off x="6558449" y="-1038064"/>
              <a:ext cx="432048" cy="557798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7" name="Овал 46"/>
            <p:cNvSpPr/>
            <p:nvPr/>
          </p:nvSpPr>
          <p:spPr>
            <a:xfrm>
              <a:off x="8378851" y="-1028650"/>
              <a:ext cx="648071" cy="54838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49,7</a:t>
              </a:r>
              <a:endParaRPr lang="ru-RU" sz="1200" b="1" dirty="0"/>
            </a:p>
          </p:txBody>
        </p:sp>
        <p:sp>
          <p:nvSpPr>
            <p:cNvPr id="48" name="Стрелка вправо с вырезом 47"/>
            <p:cNvSpPr/>
            <p:nvPr/>
          </p:nvSpPr>
          <p:spPr>
            <a:xfrm>
              <a:off x="9026922" y="-979353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Блок-схема: сохраненные данные 48"/>
            <p:cNvSpPr/>
            <p:nvPr/>
          </p:nvSpPr>
          <p:spPr>
            <a:xfrm>
              <a:off x="8018809" y="-1028650"/>
              <a:ext cx="432048" cy="548384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0" name="Блок-схема: сохраненные данные 49"/>
            <p:cNvSpPr/>
            <p:nvPr/>
          </p:nvSpPr>
          <p:spPr>
            <a:xfrm>
              <a:off x="9525820" y="-1028650"/>
              <a:ext cx="432048" cy="548384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9891016" y="-1013514"/>
              <a:ext cx="648071" cy="57027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53,9</a:t>
              </a:r>
              <a:endParaRPr lang="ru-RU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2645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729471"/>
            <a:ext cx="5760640" cy="3780420"/>
          </a:xfrm>
          <a:prstGeom prst="rect">
            <a:avLst/>
          </a:prstGeom>
          <a:pattFill prst="pct50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noFill/>
          </a:ln>
          <a:extLst/>
        </p:spPr>
      </p:pic>
      <p:sp>
        <p:nvSpPr>
          <p:cNvPr id="13" name="Овал 12"/>
          <p:cNvSpPr/>
          <p:nvPr/>
        </p:nvSpPr>
        <p:spPr>
          <a:xfrm>
            <a:off x="2543732" y="1647573"/>
            <a:ext cx="1971525" cy="194421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2075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balanced" dir="t"/>
          </a:scene3d>
          <a:sp3d prstMaterial="dkEdge">
            <a:bevelT w="165100" prst="coolSlant"/>
            <a:bevelB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/>
              <a:t>11</a:t>
            </a:r>
            <a:endParaRPr lang="ru-RU" sz="1600" b="1" dirty="0"/>
          </a:p>
          <a:p>
            <a:pPr algn="ctr"/>
            <a:r>
              <a:rPr lang="ru-RU" sz="1200" b="1" dirty="0" smtClean="0"/>
              <a:t>национальных  </a:t>
            </a:r>
            <a:r>
              <a:rPr lang="ru-RU" sz="1200" b="1" dirty="0" smtClean="0"/>
              <a:t>проектов</a:t>
            </a:r>
            <a:endParaRPr lang="ru-RU" sz="1200" b="1" dirty="0"/>
          </a:p>
        </p:txBody>
      </p:sp>
      <p:sp>
        <p:nvSpPr>
          <p:cNvPr id="14" name="Овал 13"/>
          <p:cNvSpPr/>
          <p:nvPr/>
        </p:nvSpPr>
        <p:spPr>
          <a:xfrm>
            <a:off x="6830427" y="1038121"/>
            <a:ext cx="1656184" cy="1576113"/>
          </a:xfrm>
          <a:prstGeom prst="ellipse">
            <a:avLst/>
          </a:prstGeom>
          <a:solidFill>
            <a:srgbClr val="399595"/>
          </a:solidFill>
          <a:ln w="92075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balanced" dir="t"/>
          </a:scene3d>
          <a:sp3d prstMaterial="dkEdge">
            <a:bevelT w="165100" prst="coolSlant"/>
            <a:bevelB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2">
                    <a:lumMod val="75000"/>
                  </a:schemeClr>
                </a:solidFill>
              </a:rPr>
              <a:t>67 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федеральных проектов</a:t>
            </a: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866431" y="3147814"/>
            <a:ext cx="1584176" cy="1560099"/>
          </a:xfrm>
          <a:prstGeom prst="ellipse">
            <a:avLst/>
          </a:prstGeom>
          <a:solidFill>
            <a:schemeClr val="bg1">
              <a:lumMod val="50000"/>
            </a:schemeClr>
          </a:solidFill>
          <a:ln w="92075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balanced" dir="t"/>
          </a:scene3d>
          <a:sp3d prstMaterial="dkEdge">
            <a:bevelT w="165100" prst="coolSlant"/>
            <a:bevelB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2">
                    <a:lumMod val="75000"/>
                  </a:schemeClr>
                </a:solidFill>
              </a:rPr>
              <a:t>47</a:t>
            </a:r>
            <a:r>
              <a:rPr lang="ru-RU" sz="66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000" b="1" dirty="0" smtClean="0">
                <a:solidFill>
                  <a:schemeClr val="tx2">
                    <a:lumMod val="75000"/>
                  </a:schemeClr>
                </a:solidFill>
              </a:rPr>
              <a:t>региональных проектов</a:t>
            </a:r>
            <a:endParaRPr lang="ru-RU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7388489" y="2768125"/>
            <a:ext cx="540060" cy="296887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372700" y="87474"/>
            <a:ext cx="4771300" cy="69249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Перечень национальных проектов,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  <a:p>
            <a:pPr algn="ctr">
              <a:spcBef>
                <a:spcPct val="0"/>
              </a:spcBef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в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которые включился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регион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5119" y="4569972"/>
            <a:ext cx="676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* реализуется федеральными образовательными учреждениями</a:t>
            </a:r>
          </a:p>
          <a:p>
            <a:pPr>
              <a:spcBef>
                <a:spcPct val="0"/>
              </a:spcBef>
            </a:pP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** 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планируется участие с 2023 года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3034797"/>
            <a:ext cx="386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D1F79"/>
                </a:solidFill>
                <a:latin typeface="Century Gothic" pitchFamily="34" charset="0"/>
              </a:rPr>
              <a:t>**</a:t>
            </a:r>
            <a:endParaRPr lang="ru-RU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369"/>
            <a:ext cx="2376264" cy="49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56885" y="2366378"/>
            <a:ext cx="285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*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804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576064"/>
          </a:xfrm>
        </p:spPr>
        <p:txBody>
          <a:bodyPr/>
          <a:lstStyle/>
          <a:p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РП «Дорожная сеть»</a:t>
            </a:r>
            <a:endParaRPr lang="ru-RU" sz="2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752113"/>
            <a:ext cx="2736304" cy="2055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260" y="735546"/>
            <a:ext cx="2664296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трелка вправо с вырезом 2"/>
          <p:cNvSpPr/>
          <p:nvPr/>
        </p:nvSpPr>
        <p:spPr>
          <a:xfrm>
            <a:off x="5478362" y="1586496"/>
            <a:ext cx="899592" cy="386332"/>
          </a:xfrm>
          <a:prstGeom prst="notched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116" y="2972864"/>
            <a:ext cx="2736304" cy="2058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260" y="2972864"/>
            <a:ext cx="2662336" cy="2058280"/>
          </a:xfrm>
          <a:prstGeom prst="rect">
            <a:avLst/>
          </a:prstGeom>
        </p:spPr>
      </p:pic>
      <p:sp>
        <p:nvSpPr>
          <p:cNvPr id="8" name="Стрелка вправо с вырезом 7"/>
          <p:cNvSpPr/>
          <p:nvPr/>
        </p:nvSpPr>
        <p:spPr>
          <a:xfrm>
            <a:off x="5486740" y="3846504"/>
            <a:ext cx="882836" cy="381430"/>
          </a:xfrm>
          <a:prstGeom prst="notched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51229" y="1155609"/>
            <a:ext cx="18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chemeClr val="tx2">
                    <a:lumMod val="75000"/>
                  </a:schemeClr>
                </a:solidFill>
              </a:rPr>
              <a:t>Ремонт дорог регионального значения </a:t>
            </a:r>
            <a:endParaRPr lang="ru-RU" sz="11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6732" y="1851670"/>
            <a:ext cx="1089194" cy="367873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100" i="1" dirty="0" smtClean="0">
                <a:solidFill>
                  <a:schemeClr val="tx2">
                    <a:lumMod val="75000"/>
                  </a:schemeClr>
                </a:solidFill>
              </a:rPr>
              <a:t>122,79 км</a:t>
            </a:r>
            <a:endParaRPr lang="ru-RU" sz="11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1229" y="3214584"/>
            <a:ext cx="17281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chemeClr val="tx2">
                    <a:lumMod val="75000"/>
                  </a:schemeClr>
                </a:solidFill>
              </a:rPr>
              <a:t>Ремонт дорог местного значения</a:t>
            </a:r>
            <a:endParaRPr lang="ru-RU" sz="11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7449" y="3862631"/>
            <a:ext cx="987759" cy="367873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100" i="1" dirty="0" smtClean="0">
                <a:solidFill>
                  <a:schemeClr val="tx2">
                    <a:lumMod val="75000"/>
                  </a:schemeClr>
                </a:solidFill>
              </a:rPr>
              <a:t>11,88 км</a:t>
            </a:r>
            <a:endParaRPr lang="ru-RU" sz="11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56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090103" y="3901971"/>
            <a:ext cx="3896850" cy="10801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количество волонтеров, вовлеченных в программу «Волонтеры культуры» (47 волонтеров)</a:t>
            </a:r>
          </a:p>
          <a:p>
            <a:pPr marL="171450" indent="-171450">
              <a:buFontTx/>
              <a:buChar char="-"/>
            </a:pP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6771" y="3973949"/>
            <a:ext cx="4785269" cy="10280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- образовательные учреждения в сфере культуры оснащены музыкальными инструментами, оборудованием и учебными материалами (1 ед.);</a:t>
            </a:r>
          </a:p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- специалисты , прошедшие повышение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квалификации на базе Центров непрерывного образования (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64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специалиста)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7836" y="3106509"/>
            <a:ext cx="3456384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РЕЗУЛЬТАТЫ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915816" y="3674454"/>
            <a:ext cx="1019080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2020г.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3897808" y="195486"/>
            <a:ext cx="5246192" cy="461021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  <a:ea typeface="Gadugi" pitchFamily="34" charset="0"/>
                <a:cs typeface="+mn-cs"/>
              </a:rPr>
              <a:t>Национальный проект «Культура»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  <a:ea typeface="Gadugi" pitchFamily="34" charset="0"/>
              <a:cs typeface="+mn-cs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932040" y="1544870"/>
            <a:ext cx="4009536" cy="594832"/>
            <a:chOff x="4989006" y="1511550"/>
            <a:chExt cx="4009536" cy="594832"/>
          </a:xfrm>
        </p:grpSpPr>
        <p:sp>
          <p:nvSpPr>
            <p:cNvPr id="12" name="Овал 11"/>
            <p:cNvSpPr/>
            <p:nvPr/>
          </p:nvSpPr>
          <p:spPr>
            <a:xfrm>
              <a:off x="5369248" y="1542471"/>
              <a:ext cx="648071" cy="563911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3</a:t>
              </a:r>
              <a:endParaRPr lang="ru-RU" sz="1200" b="1" dirty="0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8350471" y="1534633"/>
              <a:ext cx="648071" cy="5553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solidFill>
                    <a:schemeClr val="tx1"/>
                  </a:solidFill>
                </a:rPr>
                <a:t>23</a:t>
              </a:r>
              <a:endParaRPr lang="ru-RU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Стрелка вправо с вырезом 13"/>
            <p:cNvSpPr/>
            <p:nvPr/>
          </p:nvSpPr>
          <p:spPr>
            <a:xfrm>
              <a:off x="6017318" y="1570261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Блок-схема: сохраненные данные 14"/>
            <p:cNvSpPr/>
            <p:nvPr/>
          </p:nvSpPr>
          <p:spPr>
            <a:xfrm>
              <a:off x="4989006" y="1511550"/>
              <a:ext cx="432048" cy="578460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6" name="Овал 15"/>
            <p:cNvSpPr/>
            <p:nvPr/>
          </p:nvSpPr>
          <p:spPr>
            <a:xfrm>
              <a:off x="6809408" y="1542471"/>
              <a:ext cx="648071" cy="56391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5</a:t>
              </a:r>
              <a:endParaRPr lang="ru-RU" sz="1200" b="1" dirty="0"/>
            </a:p>
          </p:txBody>
        </p:sp>
        <p:sp>
          <p:nvSpPr>
            <p:cNvPr id="17" name="Стрелка вправо с вырезом 16"/>
            <p:cNvSpPr/>
            <p:nvPr/>
          </p:nvSpPr>
          <p:spPr>
            <a:xfrm>
              <a:off x="7457479" y="1570261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Блок-схема: сохраненные данные 17"/>
            <p:cNvSpPr/>
            <p:nvPr/>
          </p:nvSpPr>
          <p:spPr>
            <a:xfrm>
              <a:off x="6449366" y="1520964"/>
              <a:ext cx="432048" cy="569046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9" name="Блок-схема: сохраненные данные 18"/>
            <p:cNvSpPr/>
            <p:nvPr/>
          </p:nvSpPr>
          <p:spPr>
            <a:xfrm>
              <a:off x="7956377" y="1534633"/>
              <a:ext cx="432048" cy="555376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28" name="Скругленный прямоугольник 27"/>
          <p:cNvSpPr/>
          <p:nvPr/>
        </p:nvSpPr>
        <p:spPr>
          <a:xfrm>
            <a:off x="4788024" y="789552"/>
            <a:ext cx="4248472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ЦЕЛЕВЫЕ ПОКАЗАТЕЛИ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752528" y="1059582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Количество организаций культуры, получивших современное оборудование, ед. (нарастающим итогом)</a:t>
            </a:r>
            <a:endParaRPr lang="ru-RU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165511" y="2106383"/>
            <a:ext cx="3636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D1F79"/>
                </a:solidFill>
              </a:rPr>
              <a:t>Количество созданных виртуальных концертных залов, ед.</a:t>
            </a:r>
            <a:endParaRPr lang="ru-RU" sz="1200" b="1" dirty="0">
              <a:solidFill>
                <a:srgbClr val="0D1F79"/>
              </a:solidFill>
            </a:endParaRPr>
          </a:p>
        </p:txBody>
      </p:sp>
      <p:pic>
        <p:nvPicPr>
          <p:cNvPr id="31" name="Slide"/>
          <p:cNvPicPr>
            <a:picLocks noChangeAspect="1"/>
          </p:cNvPicPr>
          <p:nvPr/>
        </p:nvPicPr>
        <p:blipFill rotWithShape="1">
          <a:blip r:embed="rId2"/>
          <a:srcRect t="17282" r="46400" b="15340"/>
          <a:stretch/>
        </p:blipFill>
        <p:spPr>
          <a:xfrm>
            <a:off x="0" y="790393"/>
            <a:ext cx="4283968" cy="2599235"/>
          </a:xfrm>
          <a:prstGeom prst="rect">
            <a:avLst/>
          </a:prstGeom>
        </p:spPr>
      </p:pic>
      <p:sp>
        <p:nvSpPr>
          <p:cNvPr id="32" name="Овал 31"/>
          <p:cNvSpPr/>
          <p:nvPr/>
        </p:nvSpPr>
        <p:spPr>
          <a:xfrm>
            <a:off x="179512" y="1499663"/>
            <a:ext cx="1097845" cy="101699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6000000" scaled="0"/>
            </a:gra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3" t="37443" r="30214" b="44939"/>
          <a:stretch/>
        </p:blipFill>
        <p:spPr bwMode="auto">
          <a:xfrm>
            <a:off x="323528" y="1691961"/>
            <a:ext cx="791075" cy="60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Скругленный прямоугольник 34"/>
          <p:cNvSpPr/>
          <p:nvPr/>
        </p:nvSpPr>
        <p:spPr>
          <a:xfrm>
            <a:off x="1912863" y="3395374"/>
            <a:ext cx="3456384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МЕРОПРИЯТИЯ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369"/>
            <a:ext cx="2664296" cy="49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4932040" y="2587875"/>
            <a:ext cx="4009536" cy="594832"/>
            <a:chOff x="5620531" y="-1059571"/>
            <a:chExt cx="4009536" cy="594832"/>
          </a:xfrm>
        </p:grpSpPr>
        <p:sp>
          <p:nvSpPr>
            <p:cNvPr id="39" name="Овал 38"/>
            <p:cNvSpPr/>
            <p:nvPr/>
          </p:nvSpPr>
          <p:spPr>
            <a:xfrm>
              <a:off x="6000773" y="-1028650"/>
              <a:ext cx="648071" cy="563911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0</a:t>
              </a:r>
              <a:endParaRPr lang="ru-RU" sz="1200" b="1" dirty="0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8981996" y="-1036488"/>
              <a:ext cx="648071" cy="5553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2</a:t>
              </a:r>
              <a:endParaRPr lang="ru-RU" sz="1200" b="1" dirty="0"/>
            </a:p>
          </p:txBody>
        </p:sp>
        <p:sp>
          <p:nvSpPr>
            <p:cNvPr id="41" name="Стрелка вправо с вырезом 40"/>
            <p:cNvSpPr/>
            <p:nvPr/>
          </p:nvSpPr>
          <p:spPr>
            <a:xfrm>
              <a:off x="6648843" y="-1000860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Блок-схема: сохраненные данные 41"/>
            <p:cNvSpPr/>
            <p:nvPr/>
          </p:nvSpPr>
          <p:spPr>
            <a:xfrm>
              <a:off x="5620531" y="-1059571"/>
              <a:ext cx="432048" cy="578460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3" name="Овал 42"/>
            <p:cNvSpPr/>
            <p:nvPr/>
          </p:nvSpPr>
          <p:spPr>
            <a:xfrm>
              <a:off x="7440933" y="-1028650"/>
              <a:ext cx="648071" cy="56391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0</a:t>
              </a:r>
              <a:endParaRPr lang="ru-RU" sz="1200" b="1" dirty="0"/>
            </a:p>
          </p:txBody>
        </p:sp>
        <p:sp>
          <p:nvSpPr>
            <p:cNvPr id="44" name="Стрелка вправо с вырезом 43"/>
            <p:cNvSpPr/>
            <p:nvPr/>
          </p:nvSpPr>
          <p:spPr>
            <a:xfrm>
              <a:off x="8089004" y="-1000860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Блок-схема: сохраненные данные 44"/>
            <p:cNvSpPr/>
            <p:nvPr/>
          </p:nvSpPr>
          <p:spPr>
            <a:xfrm>
              <a:off x="7080891" y="-1050157"/>
              <a:ext cx="432048" cy="569046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6" name="Блок-схема: сохраненные данные 45"/>
            <p:cNvSpPr/>
            <p:nvPr/>
          </p:nvSpPr>
          <p:spPr>
            <a:xfrm>
              <a:off x="8587902" y="-1036488"/>
              <a:ext cx="432048" cy="555376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645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2103"/>
            <a:ext cx="8229600" cy="575431"/>
          </a:xfrm>
        </p:spPr>
        <p:txBody>
          <a:bodyPr/>
          <a:lstStyle/>
          <a:p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РП «Культурная среда»  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" y="52103"/>
            <a:ext cx="3031771" cy="2284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5" y="2499742"/>
            <a:ext cx="2956355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5" y="90484"/>
            <a:ext cx="3253328" cy="2208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672" y="2499742"/>
            <a:ext cx="325332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3496038" y="1690420"/>
            <a:ext cx="1926879" cy="908864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Музыкальные инструменты</a:t>
            </a:r>
          </a:p>
          <a:p>
            <a:pPr algn="ctr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25 ед.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19013" y="3823563"/>
            <a:ext cx="2525402" cy="1038701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Оборудование 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(ноутбук, принтер) 2 ед.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03444" y="2724972"/>
            <a:ext cx="2476268" cy="1038701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Учебные материалы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24 ед.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3880" y="683554"/>
            <a:ext cx="2771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Оснащение ДМШ №1 </a:t>
            </a:r>
          </a:p>
          <a:p>
            <a:pPr algn="ctr"/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г. </a:t>
            </a: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Горно-Алтайск</a:t>
            </a:r>
            <a:endParaRPr lang="ru-RU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298602" y="1275606"/>
            <a:ext cx="321752" cy="2885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49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21556"/>
          </a:xfrm>
        </p:spPr>
        <p:txBody>
          <a:bodyPr/>
          <a:lstStyle/>
          <a:p>
            <a:r>
              <a:rPr lang="ru-RU" sz="1800" b="1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РП «Творческие люди»</a:t>
            </a:r>
            <a:endParaRPr lang="ru-RU" sz="1800" b="1" i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4" y="483518"/>
            <a:ext cx="3767216" cy="2279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84704" y="2810804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Получили сертификаты о повышении квалификации в 2020 году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8800" y="3641801"/>
            <a:ext cx="1462960" cy="1125260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64 </a:t>
            </a:r>
            <a:r>
              <a:rPr lang="ru-RU" sz="1200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работника культуры </a:t>
            </a:r>
            <a:r>
              <a:rPr lang="ru-RU" sz="1600" i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675" y="2283718"/>
            <a:ext cx="4608512" cy="2719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4059643" y="699542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Волонтеры культуры приняли участие в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мероприятиях,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приуроченных ко Дню города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35807" y="1419622"/>
            <a:ext cx="1944215" cy="822305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47 волонтеров</a:t>
            </a:r>
            <a:endParaRPr lang="ru-RU" sz="1600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14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5638" y="3651870"/>
            <a:ext cx="4610378" cy="144016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050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  <a:p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создание Центра «Мой бизнес» </a:t>
            </a:r>
            <a:r>
              <a:rPr lang="ru-RU" sz="1050" dirty="0" smtClean="0">
                <a:solidFill>
                  <a:srgbClr val="FF0000"/>
                </a:solidFill>
                <a:latin typeface="Century Gothic" pitchFamily="34" charset="0"/>
              </a:rPr>
              <a:t>1 ед.;</a:t>
            </a:r>
            <a:endParaRPr lang="ru-RU" sz="1050" dirty="0">
              <a:solidFill>
                <a:srgbClr val="FF0000"/>
              </a:solidFill>
              <a:latin typeface="Century Gothic" pitchFamily="34" charset="0"/>
            </a:endParaRPr>
          </a:p>
          <a:p>
            <a:pPr marL="88900" indent="-88900">
              <a:buFontTx/>
              <a:buChar char="-"/>
            </a:pPr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предоставление микрозаймов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некоммерческой организацией  «Фонд поддержки гарантийная 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поддержка; </a:t>
            </a:r>
            <a:endParaRPr lang="ru-RU" sz="1050" dirty="0" smtClean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  <a:p>
            <a:pPr marL="88900" indent="-88900">
              <a:buFontTx/>
              <a:buChar char="-"/>
            </a:pPr>
            <a:endParaRPr lang="ru-RU" sz="1050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2847974" y="-20538"/>
            <a:ext cx="6404545" cy="461021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  <a:ea typeface="Gadugi" pitchFamily="34" charset="0"/>
                <a:cs typeface="+mn-cs"/>
              </a:rPr>
              <a:t>Национальный проект </a:t>
            </a:r>
            <a:b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  <a:ea typeface="Gadugi" pitchFamily="34" charset="0"/>
                <a:cs typeface="+mn-cs"/>
              </a:rPr>
            </a:b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  <a:ea typeface="Gadugi" pitchFamily="34" charset="0"/>
                <a:cs typeface="+mn-cs"/>
              </a:rPr>
              <a:t>«Малое и среднее предпринимательство»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  <a:ea typeface="Gadugi" pitchFamily="34" charset="0"/>
              <a:cs typeface="+mn-cs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788024" y="1563636"/>
            <a:ext cx="3960440" cy="576066"/>
            <a:chOff x="4860032" y="1491628"/>
            <a:chExt cx="3960440" cy="576066"/>
          </a:xfrm>
        </p:grpSpPr>
        <p:sp>
          <p:nvSpPr>
            <p:cNvPr id="12" name="Овал 11"/>
            <p:cNvSpPr/>
            <p:nvPr/>
          </p:nvSpPr>
          <p:spPr>
            <a:xfrm>
              <a:off x="5220074" y="1491629"/>
              <a:ext cx="648071" cy="574438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/>
                <a:t>0</a:t>
              </a:r>
              <a:endParaRPr lang="ru-RU" sz="1400" b="1" dirty="0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8172401" y="1491628"/>
              <a:ext cx="648071" cy="57606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0,17</a:t>
              </a:r>
              <a:endParaRPr lang="ru-RU" sz="1200" b="1" dirty="0"/>
            </a:p>
          </p:txBody>
        </p:sp>
        <p:sp>
          <p:nvSpPr>
            <p:cNvPr id="15" name="Стрелка вправо с вырезом 14"/>
            <p:cNvSpPr/>
            <p:nvPr/>
          </p:nvSpPr>
          <p:spPr>
            <a:xfrm>
              <a:off x="5868144" y="1563637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Блок-схема: сохраненные данные 15"/>
            <p:cNvSpPr/>
            <p:nvPr/>
          </p:nvSpPr>
          <p:spPr>
            <a:xfrm>
              <a:off x="4860032" y="1491629"/>
              <a:ext cx="432048" cy="575630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6660233" y="1491628"/>
              <a:ext cx="648071" cy="57606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0,04</a:t>
              </a:r>
              <a:endParaRPr lang="ru-RU" sz="1200" b="1" dirty="0"/>
            </a:p>
          </p:txBody>
        </p:sp>
        <p:sp>
          <p:nvSpPr>
            <p:cNvPr id="18" name="Стрелка вправо с вырезом 17"/>
            <p:cNvSpPr/>
            <p:nvPr/>
          </p:nvSpPr>
          <p:spPr>
            <a:xfrm>
              <a:off x="7308305" y="1588262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Блок-схема: сохраненные данные 18"/>
            <p:cNvSpPr/>
            <p:nvPr/>
          </p:nvSpPr>
          <p:spPr>
            <a:xfrm>
              <a:off x="6300192" y="1491629"/>
              <a:ext cx="432048" cy="575630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0" name="Блок-схема: сохраненные данные 19"/>
            <p:cNvSpPr/>
            <p:nvPr/>
          </p:nvSpPr>
          <p:spPr>
            <a:xfrm>
              <a:off x="7812360" y="1491628"/>
              <a:ext cx="432048" cy="576066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4716016" y="2067694"/>
            <a:ext cx="4324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Количество субъектов МСП и самозанятых граждан, получивших поддержку  в рамках проекта «Акселерация», тыс. ед. нарастающим итогом</a:t>
            </a:r>
            <a:endParaRPr lang="ru-RU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716016" y="741475"/>
            <a:ext cx="4248472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ЦЕЛЕВЫЕ ПОКАЗАТЕЛИ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47975" y="1580257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139952" y="987574"/>
            <a:ext cx="500404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Количество физических лиц - участников 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федерального проекта «Популяризация предпринимательства»,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занятых в 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сфере МСП, тыс. чел.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нарастающим итогом</a:t>
            </a:r>
          </a:p>
        </p:txBody>
      </p:sp>
      <p:sp>
        <p:nvSpPr>
          <p:cNvPr id="43" name="Rectangle 2"/>
          <p:cNvSpPr>
            <a:spLocks noChangeArrowheads="1"/>
          </p:cNvSpPr>
          <p:nvPr/>
        </p:nvSpPr>
        <p:spPr bwMode="auto">
          <a:xfrm>
            <a:off x="2847975" y="1580257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539552" y="2895786"/>
            <a:ext cx="3428986" cy="3189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539553" y="2892263"/>
            <a:ext cx="25922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>
                <a:solidFill>
                  <a:schemeClr val="accent1">
                    <a:lumMod val="75000"/>
                  </a:schemeClr>
                </a:solidFill>
              </a:rPr>
              <a:t>Создание системы поддержки фермеров и развитие сельской кооперации</a:t>
            </a:r>
          </a:p>
        </p:txBody>
      </p:sp>
      <p:pic>
        <p:nvPicPr>
          <p:cNvPr id="49" name="Slide"/>
          <p:cNvPicPr>
            <a:picLocks noChangeAspect="1"/>
          </p:cNvPicPr>
          <p:nvPr/>
        </p:nvPicPr>
        <p:blipFill rotWithShape="1">
          <a:blip r:embed="rId2"/>
          <a:srcRect t="18940" r="47571" b="17297"/>
          <a:stretch/>
        </p:blipFill>
        <p:spPr>
          <a:xfrm>
            <a:off x="366808" y="834518"/>
            <a:ext cx="3601730" cy="2016388"/>
          </a:xfrm>
          <a:prstGeom prst="rect">
            <a:avLst/>
          </a:prstGeom>
        </p:spPr>
      </p:pic>
      <p:pic>
        <p:nvPicPr>
          <p:cNvPr id="50" name="Slide"/>
          <p:cNvPicPr>
            <a:picLocks noChangeAspect="1"/>
          </p:cNvPicPr>
          <p:nvPr/>
        </p:nvPicPr>
        <p:blipFill rotWithShape="1">
          <a:blip r:embed="rId3"/>
          <a:srcRect l="12383" t="70956" r="84106" b="22304"/>
          <a:stretch/>
        </p:blipFill>
        <p:spPr>
          <a:xfrm rot="1609594">
            <a:off x="802401" y="2679495"/>
            <a:ext cx="250798" cy="203068"/>
          </a:xfrm>
          <a:prstGeom prst="rect">
            <a:avLst/>
          </a:prstGeom>
        </p:spPr>
      </p:pic>
      <p:sp>
        <p:nvSpPr>
          <p:cNvPr id="51" name="Овал 50"/>
          <p:cNvSpPr/>
          <p:nvPr/>
        </p:nvSpPr>
        <p:spPr>
          <a:xfrm>
            <a:off x="176135" y="1279818"/>
            <a:ext cx="1227513" cy="1125787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6000000" scaled="0"/>
            </a:gra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641054" y="3313532"/>
            <a:ext cx="1074962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D1F79"/>
                </a:solidFill>
                <a:latin typeface="Century Gothic" pitchFamily="34" charset="0"/>
              </a:rPr>
              <a:t>2020г.</a:t>
            </a:r>
            <a:endParaRPr lang="ru-RU" sz="1400" b="1" dirty="0">
              <a:solidFill>
                <a:srgbClr val="0D1F79"/>
              </a:solidFill>
              <a:latin typeface="Century Gothic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0" t="52381" r="30516" b="31367"/>
          <a:stretch/>
        </p:blipFill>
        <p:spPr bwMode="auto">
          <a:xfrm>
            <a:off x="353619" y="1563638"/>
            <a:ext cx="834005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Скругленный прямоугольник 38"/>
          <p:cNvSpPr/>
          <p:nvPr/>
        </p:nvSpPr>
        <p:spPr>
          <a:xfrm>
            <a:off x="77491" y="3308436"/>
            <a:ext cx="3456384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МЕРОПРИЯТИЯ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369"/>
            <a:ext cx="2376264" cy="49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4816345" y="2670896"/>
            <a:ext cx="3960440" cy="576066"/>
            <a:chOff x="5336467" y="-1028650"/>
            <a:chExt cx="3960440" cy="576066"/>
          </a:xfrm>
        </p:grpSpPr>
        <p:sp>
          <p:nvSpPr>
            <p:cNvPr id="40" name="Овал 39"/>
            <p:cNvSpPr/>
            <p:nvPr/>
          </p:nvSpPr>
          <p:spPr>
            <a:xfrm>
              <a:off x="5696509" y="-1028649"/>
              <a:ext cx="648071" cy="574438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0,07</a:t>
              </a:r>
              <a:endParaRPr lang="ru-RU" sz="1200" b="1" dirty="0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8648836" y="-1028650"/>
              <a:ext cx="648071" cy="57606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2,54</a:t>
              </a:r>
              <a:endParaRPr lang="ru-RU" sz="1200" b="1" dirty="0"/>
            </a:p>
          </p:txBody>
        </p:sp>
        <p:sp>
          <p:nvSpPr>
            <p:cNvPr id="44" name="Стрелка вправо с вырезом 43"/>
            <p:cNvSpPr/>
            <p:nvPr/>
          </p:nvSpPr>
          <p:spPr>
            <a:xfrm>
              <a:off x="6344579" y="-956641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Блок-схема: сохраненные данные 45"/>
            <p:cNvSpPr/>
            <p:nvPr/>
          </p:nvSpPr>
          <p:spPr>
            <a:xfrm>
              <a:off x="5336467" y="-1028649"/>
              <a:ext cx="432048" cy="575630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8" name="Овал 47"/>
            <p:cNvSpPr/>
            <p:nvPr/>
          </p:nvSpPr>
          <p:spPr>
            <a:xfrm>
              <a:off x="7136668" y="-1028650"/>
              <a:ext cx="648071" cy="57606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1,79</a:t>
              </a:r>
              <a:endParaRPr lang="ru-RU" sz="1200" b="1" dirty="0"/>
            </a:p>
          </p:txBody>
        </p:sp>
        <p:sp>
          <p:nvSpPr>
            <p:cNvPr id="52" name="Стрелка вправо с вырезом 51"/>
            <p:cNvSpPr/>
            <p:nvPr/>
          </p:nvSpPr>
          <p:spPr>
            <a:xfrm>
              <a:off x="7784740" y="-932016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Блок-схема: сохраненные данные 52"/>
            <p:cNvSpPr/>
            <p:nvPr/>
          </p:nvSpPr>
          <p:spPr>
            <a:xfrm>
              <a:off x="6776627" y="-1028649"/>
              <a:ext cx="432048" cy="575630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4" name="Блок-схема: сохраненные данные 53"/>
            <p:cNvSpPr/>
            <p:nvPr/>
          </p:nvSpPr>
          <p:spPr>
            <a:xfrm>
              <a:off x="8288795" y="-1028650"/>
              <a:ext cx="432048" cy="576066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645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766" y="123478"/>
            <a:ext cx="8229600" cy="411510"/>
          </a:xfrm>
          <a:ln>
            <a:noFill/>
          </a:ln>
        </p:spPr>
        <p:txBody>
          <a:bodyPr/>
          <a:lstStyle/>
          <a:p>
            <a:r>
              <a:rPr lang="ru-RU" sz="16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РП «Акселерация </a:t>
            </a:r>
            <a:r>
              <a:rPr lang="ru-RU" sz="16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субъектов малого и среднего </a:t>
            </a:r>
            <a:r>
              <a:rPr lang="ru-RU" sz="16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предпринимательства»</a:t>
            </a:r>
            <a:endParaRPr lang="ru-RU" sz="1600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699542"/>
            <a:ext cx="3024337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2787774"/>
            <a:ext cx="3024337" cy="2250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949" y="701452"/>
            <a:ext cx="3219235" cy="2086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949" y="2787774"/>
            <a:ext cx="3219235" cy="2250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181542" y="2931790"/>
            <a:ext cx="28803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chemeClr val="tx2">
                    <a:lumMod val="75000"/>
                  </a:schemeClr>
                </a:solidFill>
              </a:rPr>
              <a:t>Из видов услуг, оказываемых Центром «Мой Бизнес», наиболее востребованными у предпринимателей являются разработка бизнес-планов </a:t>
            </a:r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</a:rPr>
              <a:t>развитие </a:t>
            </a:r>
            <a:r>
              <a:rPr lang="ru-RU" sz="1400" i="1" dirty="0">
                <a:solidFill>
                  <a:schemeClr val="tx2">
                    <a:lumMod val="75000"/>
                  </a:schemeClr>
                </a:solidFill>
              </a:rPr>
              <a:t>производства, сертификация и маркетинговые </a:t>
            </a:r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</a:rPr>
              <a:t>исследования</a:t>
            </a:r>
            <a:endParaRPr lang="ru-RU" sz="1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81542" y="1153810"/>
            <a:ext cx="298448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chemeClr val="tx2">
                    <a:lumMod val="75000"/>
                  </a:schemeClr>
                </a:solidFill>
              </a:rPr>
              <a:t>Центр создан в рамках реализации нацпроекта «Малое и среднее предпринимательство и поддержка индивидуальной предпринимательской инициативы» на базе бизнес-инкубатора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93663" y="483518"/>
            <a:ext cx="2160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Создание центра </a:t>
            </a:r>
          </a:p>
          <a:p>
            <a:pPr algn="ctr"/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«Мой Бизнес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9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1470"/>
            <a:ext cx="7992888" cy="493564"/>
          </a:xfrm>
        </p:spPr>
        <p:txBody>
          <a:bodyPr/>
          <a:lstStyle/>
          <a:p>
            <a:r>
              <a:rPr lang="ru-RU" sz="1800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Развитие </a:t>
            </a:r>
            <a:r>
              <a:rPr lang="ru-RU" sz="1800" i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Центра поддержки экспорта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" y="702980"/>
            <a:ext cx="4403204" cy="3452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702980"/>
            <a:ext cx="4686260" cy="3452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39552" y="4299942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Участие 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в мероприятии 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«Отдых-2020»  Международный 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Российский 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туристический форум в г. Москве </a:t>
            </a:r>
          </a:p>
        </p:txBody>
      </p:sp>
    </p:spTree>
    <p:extLst>
      <p:ext uri="{BB962C8B-B14F-4D97-AF65-F5344CB8AC3E}">
        <p14:creationId xmlns:p14="http://schemas.microsoft.com/office/powerpoint/2010/main" val="219105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7534"/>
          </a:xfrm>
        </p:spPr>
        <p:txBody>
          <a:bodyPr/>
          <a:lstStyle/>
          <a:p>
            <a:r>
              <a:rPr lang="ru-RU" sz="3200" b="1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«Неделя бизнеса»</a:t>
            </a:r>
            <a:endParaRPr lang="ru-RU" sz="3200" b="1" i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" y="644880"/>
            <a:ext cx="279370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699542"/>
            <a:ext cx="302433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1790"/>
            <a:ext cx="2843808" cy="2211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5837484" y="1131590"/>
            <a:ext cx="3231856" cy="315471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i="1" dirty="0">
                <a:solidFill>
                  <a:schemeClr val="tx2">
                    <a:lumMod val="75000"/>
                  </a:schemeClr>
                </a:solidFill>
              </a:rPr>
              <a:t>В период с 21 по 23 декабря 2020 года в Республике Алтай состоялся Форум «Неделя бизнеса 2020» (далее - Форум) в формате онлайн на площадке Центра «Мой бизнес» и АО «Деловая среда».</a:t>
            </a:r>
          </a:p>
          <a:p>
            <a:pPr algn="ctr"/>
            <a:r>
              <a:rPr lang="ru-RU" sz="1100" i="1" dirty="0">
                <a:solidFill>
                  <a:schemeClr val="tx2">
                    <a:lumMod val="75000"/>
                  </a:schemeClr>
                </a:solidFill>
              </a:rPr>
              <a:t>Работа Форума была организована на трех дискуссионных площадках: «Мой бизнес 04», «Бизнес-стратегия – ХХI век», «Цифровая трансформация». Всего по подсчетам экспертов и организаторов в работе Форума приняло участие не менее 800 человек, включая представителей бизнес-сообщества региона. При этом, наиболее насыщенным по информации для бизнеса о мерах государственной поддержки стал день открытия Форума, где было представлено 11 докладов и презентационных материалов по всей инфраструктуре поддержки на территории региона.</a:t>
            </a:r>
          </a:p>
          <a:p>
            <a:endParaRPr lang="ru-RU" sz="12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04" y="2931790"/>
            <a:ext cx="2979008" cy="2211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664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148064" y="3579863"/>
            <a:ext cx="3821582" cy="144016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внедрение платформы юридически значимого электронного документооборота и ее сервисов в деятельность ИОГВ и ОМСУ Республики Алтай, а также подведомственных им учреждений ;</a:t>
            </a:r>
          </a:p>
          <a:p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подготовка работающих специалистов, включая руководителей и сотрудников исполнительных органов государственной власти РА и органов местного самоуправления РА к технологиям, востребованным в условиях цифровой экономики </a:t>
            </a:r>
            <a:endParaRPr lang="ru-RU" sz="900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5417" y="3579862"/>
            <a:ext cx="4901702" cy="14197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подключение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к сети Интернет медицинских организаций,  увеличение доли подключенных к сети Интернет образовательных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организаций 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(40%)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95736" y="3213872"/>
            <a:ext cx="1019080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D1F79"/>
                </a:solidFill>
                <a:latin typeface="Century Gothic" pitchFamily="34" charset="0"/>
              </a:rPr>
              <a:t>2020г.</a:t>
            </a:r>
            <a:endParaRPr lang="ru-RU" sz="1600" b="1" dirty="0">
              <a:solidFill>
                <a:srgbClr val="0D1F79"/>
              </a:solidFill>
              <a:latin typeface="Century Gothic" pitchFamily="34" charset="0"/>
            </a:endParaRP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3851920" y="22497"/>
            <a:ext cx="5246192" cy="461021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  <a:ea typeface="Gadugi" pitchFamily="34" charset="0"/>
                <a:cs typeface="+mn-cs"/>
              </a:rPr>
              <a:t>Национальный проект</a:t>
            </a:r>
            <a:b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  <a:ea typeface="Gadugi" pitchFamily="34" charset="0"/>
                <a:cs typeface="+mn-cs"/>
              </a:rPr>
            </a:b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  <a:ea typeface="Gadugi" pitchFamily="34" charset="0"/>
                <a:cs typeface="+mn-cs"/>
              </a:rPr>
              <a:t> «Цифровая экономика»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  <a:ea typeface="Gadugi" pitchFamily="34" charset="0"/>
              <a:cs typeface="+mn-cs"/>
            </a:endParaRPr>
          </a:p>
        </p:txBody>
      </p:sp>
      <p:pic>
        <p:nvPicPr>
          <p:cNvPr id="12" name="Slide"/>
          <p:cNvPicPr>
            <a:picLocks noChangeAspect="1"/>
          </p:cNvPicPr>
          <p:nvPr/>
        </p:nvPicPr>
        <p:blipFill rotWithShape="1">
          <a:blip r:embed="rId2"/>
          <a:srcRect l="-1176" t="30235" r="47846" b="17763"/>
          <a:stretch/>
        </p:blipFill>
        <p:spPr>
          <a:xfrm>
            <a:off x="125417" y="732439"/>
            <a:ext cx="4014535" cy="1935293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251520" y="963536"/>
            <a:ext cx="1265624" cy="1104158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6000000" scaled="0"/>
            </a:gra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370317" y="1607045"/>
            <a:ext cx="648071" cy="561084"/>
          </a:xfrm>
          <a:prstGeom prst="ellipse">
            <a:avLst/>
          </a:prstGeom>
          <a:solidFill>
            <a:srgbClr val="399595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95</a:t>
            </a:r>
            <a:endParaRPr lang="ru-RU" sz="1400" b="1" dirty="0"/>
          </a:p>
        </p:txBody>
      </p:sp>
      <p:sp>
        <p:nvSpPr>
          <p:cNvPr id="16" name="Овал 15"/>
          <p:cNvSpPr/>
          <p:nvPr/>
        </p:nvSpPr>
        <p:spPr>
          <a:xfrm>
            <a:off x="8321575" y="1607046"/>
            <a:ext cx="648071" cy="5610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100</a:t>
            </a:r>
            <a:endParaRPr lang="ru-RU" sz="1200" b="1" dirty="0"/>
          </a:p>
        </p:txBody>
      </p:sp>
      <p:sp>
        <p:nvSpPr>
          <p:cNvPr id="17" name="Стрелка вправо с вырезом 16"/>
          <p:cNvSpPr/>
          <p:nvPr/>
        </p:nvSpPr>
        <p:spPr>
          <a:xfrm>
            <a:off x="6017318" y="1642269"/>
            <a:ext cx="432048" cy="425425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сохраненные данные 17"/>
          <p:cNvSpPr/>
          <p:nvPr/>
        </p:nvSpPr>
        <p:spPr>
          <a:xfrm>
            <a:off x="5009206" y="1607045"/>
            <a:ext cx="432048" cy="561083"/>
          </a:xfrm>
          <a:prstGeom prst="flowChartOnlineStorag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2018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6809408" y="1607046"/>
            <a:ext cx="648071" cy="56108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100</a:t>
            </a:r>
            <a:endParaRPr lang="ru-RU" sz="1200" b="1" dirty="0"/>
          </a:p>
        </p:txBody>
      </p:sp>
      <p:sp>
        <p:nvSpPr>
          <p:cNvPr id="20" name="Стрелка вправо с вырезом 19"/>
          <p:cNvSpPr/>
          <p:nvPr/>
        </p:nvSpPr>
        <p:spPr>
          <a:xfrm>
            <a:off x="7457479" y="1635646"/>
            <a:ext cx="479125" cy="425425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сохраненные данные 20"/>
          <p:cNvSpPr/>
          <p:nvPr/>
        </p:nvSpPr>
        <p:spPr>
          <a:xfrm>
            <a:off x="6449366" y="1607046"/>
            <a:ext cx="432048" cy="561082"/>
          </a:xfrm>
          <a:prstGeom prst="flowChartOnlineStorag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2019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Блок-схема: сохраненные данные 21"/>
          <p:cNvSpPr/>
          <p:nvPr/>
        </p:nvSpPr>
        <p:spPr>
          <a:xfrm>
            <a:off x="7961534" y="1607046"/>
            <a:ext cx="432048" cy="561081"/>
          </a:xfrm>
          <a:prstGeom prst="flowChartOnlineStorag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2020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860032" y="741475"/>
            <a:ext cx="4248472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ЦЕЛЕВЫЕ ПОКАЗАТЕЛИ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47975" y="1768376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355976" y="1006882"/>
            <a:ext cx="483659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Доля медицинских организаций государственной и</a:t>
            </a:r>
            <a:br>
              <a:rPr lang="ru-RU" sz="11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муниципальной систем здравоохранения (больницы и</a:t>
            </a:r>
            <a:br>
              <a:rPr lang="ru-RU" sz="11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поликлиники), подключенных к сети 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«Интернет», %</a:t>
            </a: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2847975" y="1706464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876496" y="2139702"/>
            <a:ext cx="41521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tx2">
                    <a:lumMod val="75000"/>
                  </a:schemeClr>
                </a:solidFill>
              </a:rPr>
              <a:t>Доля фельдшерских и фельдшерско-акушерских пунктов</a:t>
            </a:r>
            <a:br>
              <a:rPr lang="ru-RU" sz="10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000" b="1" dirty="0">
                <a:solidFill>
                  <a:schemeClr val="tx2">
                    <a:lumMod val="75000"/>
                  </a:schemeClr>
                </a:solidFill>
              </a:rPr>
              <a:t>государственной и муниципальной систем</a:t>
            </a:r>
            <a:br>
              <a:rPr lang="ru-RU" sz="10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000" b="1" dirty="0">
                <a:solidFill>
                  <a:schemeClr val="tx2">
                    <a:lumMod val="75000"/>
                  </a:schemeClr>
                </a:solidFill>
              </a:rPr>
              <a:t>здравоохранения, подключенных к сети </a:t>
            </a:r>
            <a:r>
              <a:rPr lang="ru-RU" sz="1000" b="1" dirty="0" smtClean="0">
                <a:solidFill>
                  <a:schemeClr val="tx2">
                    <a:lumMod val="75000"/>
                  </a:schemeClr>
                </a:solidFill>
              </a:rPr>
              <a:t>«Интернет», %</a:t>
            </a:r>
            <a:endParaRPr lang="ru-RU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2" t="31306" r="30507" b="51633"/>
          <a:stretch/>
        </p:blipFill>
        <p:spPr bwMode="auto">
          <a:xfrm>
            <a:off x="467544" y="1186663"/>
            <a:ext cx="838989" cy="665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Скругленный прямоугольник 34"/>
          <p:cNvSpPr/>
          <p:nvPr/>
        </p:nvSpPr>
        <p:spPr>
          <a:xfrm>
            <a:off x="1187624" y="2901715"/>
            <a:ext cx="3456384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D1F79"/>
                </a:solidFill>
                <a:latin typeface="Century Gothic" pitchFamily="34" charset="0"/>
              </a:rPr>
              <a:t>ОСНОВНЫЕ  МЕРОПРИЯТИЯ</a:t>
            </a:r>
            <a:endParaRPr lang="ru-RU" sz="1600" b="1" dirty="0">
              <a:solidFill>
                <a:srgbClr val="0D1F79"/>
              </a:solidFill>
              <a:latin typeface="Century Gothic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369"/>
            <a:ext cx="2596455" cy="49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Овал 38"/>
          <p:cNvSpPr/>
          <p:nvPr/>
        </p:nvSpPr>
        <p:spPr>
          <a:xfrm>
            <a:off x="5370317" y="2753223"/>
            <a:ext cx="648071" cy="561084"/>
          </a:xfrm>
          <a:prstGeom prst="ellipse">
            <a:avLst/>
          </a:prstGeom>
          <a:solidFill>
            <a:srgbClr val="399595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8,76</a:t>
            </a:r>
            <a:endParaRPr lang="ru-RU" sz="1200" b="1" dirty="0"/>
          </a:p>
        </p:txBody>
      </p:sp>
      <p:sp>
        <p:nvSpPr>
          <p:cNvPr id="40" name="Овал 39"/>
          <p:cNvSpPr/>
          <p:nvPr/>
        </p:nvSpPr>
        <p:spPr>
          <a:xfrm>
            <a:off x="8321575" y="2753224"/>
            <a:ext cx="648071" cy="5610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40</a:t>
            </a:r>
            <a:endParaRPr lang="ru-RU" sz="1200" b="1" dirty="0"/>
          </a:p>
        </p:txBody>
      </p:sp>
      <p:sp>
        <p:nvSpPr>
          <p:cNvPr id="41" name="Стрелка вправо с вырезом 40"/>
          <p:cNvSpPr/>
          <p:nvPr/>
        </p:nvSpPr>
        <p:spPr>
          <a:xfrm>
            <a:off x="6017318" y="2788447"/>
            <a:ext cx="432048" cy="425425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Блок-схема: сохраненные данные 41"/>
          <p:cNvSpPr/>
          <p:nvPr/>
        </p:nvSpPr>
        <p:spPr>
          <a:xfrm>
            <a:off x="5009206" y="2753223"/>
            <a:ext cx="432048" cy="561083"/>
          </a:xfrm>
          <a:prstGeom prst="flowChartOnlineStorag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2018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6809408" y="2753224"/>
            <a:ext cx="648071" cy="56108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20</a:t>
            </a:r>
            <a:endParaRPr lang="ru-RU" sz="1200" b="1" dirty="0"/>
          </a:p>
        </p:txBody>
      </p:sp>
      <p:sp>
        <p:nvSpPr>
          <p:cNvPr id="44" name="Стрелка вправо с вырезом 43"/>
          <p:cNvSpPr/>
          <p:nvPr/>
        </p:nvSpPr>
        <p:spPr>
          <a:xfrm>
            <a:off x="7457479" y="2781824"/>
            <a:ext cx="479125" cy="425425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Блок-схема: сохраненные данные 44"/>
          <p:cNvSpPr/>
          <p:nvPr/>
        </p:nvSpPr>
        <p:spPr>
          <a:xfrm>
            <a:off x="6449366" y="2753224"/>
            <a:ext cx="432048" cy="561082"/>
          </a:xfrm>
          <a:prstGeom prst="flowChartOnlineStorag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2019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6" name="Блок-схема: сохраненные данные 45"/>
          <p:cNvSpPr/>
          <p:nvPr/>
        </p:nvSpPr>
        <p:spPr>
          <a:xfrm>
            <a:off x="7961534" y="2753224"/>
            <a:ext cx="432048" cy="561081"/>
          </a:xfrm>
          <a:prstGeom prst="flowChartOnlineStorag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2020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45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Скругленный прямоугольник 43"/>
          <p:cNvSpPr/>
          <p:nvPr/>
        </p:nvSpPr>
        <p:spPr>
          <a:xfrm>
            <a:off x="272636" y="3667536"/>
            <a:ext cx="4013176" cy="11647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D1F79"/>
                </a:solidFill>
                <a:latin typeface="Century Gothic" pitchFamily="34" charset="0"/>
              </a:rPr>
              <a:t>сохранение показателя по объему экспорта услуг не ниже 0,5 млн. долларов;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D1F79"/>
                </a:solidFill>
                <a:latin typeface="Century Gothic" pitchFamily="34" charset="0"/>
              </a:rPr>
              <a:t>увеличение объема экспорта продукции АПК до10,6 млн. долларов</a:t>
            </a:r>
            <a:endParaRPr lang="ru-RU" sz="1400" dirty="0">
              <a:solidFill>
                <a:srgbClr val="0D1F79"/>
              </a:solidFill>
            </a:endParaRP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3851920" y="51470"/>
            <a:ext cx="5246192" cy="461021"/>
          </a:xfrm>
        </p:spPr>
        <p:txBody>
          <a:bodyPr/>
          <a:lstStyle/>
          <a:p>
            <a:r>
              <a:rPr lang="ru-RU" sz="1800" b="1" dirty="0" smtClean="0">
                <a:solidFill>
                  <a:srgbClr val="0D1F79"/>
                </a:solidFill>
                <a:latin typeface="Century Gothic" pitchFamily="34" charset="0"/>
                <a:ea typeface="Gadugi" pitchFamily="34" charset="0"/>
                <a:cs typeface="+mn-cs"/>
              </a:rPr>
              <a:t>Национальный проект </a:t>
            </a:r>
            <a:br>
              <a:rPr lang="ru-RU" sz="1800" b="1" dirty="0" smtClean="0">
                <a:solidFill>
                  <a:srgbClr val="0D1F79"/>
                </a:solidFill>
                <a:latin typeface="Century Gothic" pitchFamily="34" charset="0"/>
                <a:ea typeface="Gadugi" pitchFamily="34" charset="0"/>
                <a:cs typeface="+mn-cs"/>
              </a:rPr>
            </a:br>
            <a:r>
              <a:rPr lang="ru-RU" sz="1800" b="1" dirty="0" smtClean="0">
                <a:solidFill>
                  <a:srgbClr val="0D1F79"/>
                </a:solidFill>
                <a:latin typeface="Century Gothic" pitchFamily="34" charset="0"/>
                <a:ea typeface="Gadugi" pitchFamily="34" charset="0"/>
                <a:cs typeface="+mn-cs"/>
              </a:rPr>
              <a:t>«Международная кооперация и экспорт»</a:t>
            </a:r>
            <a:endParaRPr lang="ru-RU" sz="1800" b="1" dirty="0">
              <a:solidFill>
                <a:srgbClr val="0D1F79"/>
              </a:solidFill>
              <a:latin typeface="Century Gothic" pitchFamily="34" charset="0"/>
              <a:ea typeface="Gadugi" pitchFamily="34" charset="0"/>
              <a:cs typeface="+mn-cs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829428" y="2715766"/>
            <a:ext cx="3456384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D1F79"/>
                </a:solidFill>
                <a:latin typeface="Century Gothic" pitchFamily="34" charset="0"/>
              </a:rPr>
              <a:t>ОСНОВНЫЕ  МЕРОПРИЯТИЯ</a:t>
            </a:r>
            <a:endParaRPr lang="ru-RU" sz="1600" b="1" dirty="0">
              <a:solidFill>
                <a:srgbClr val="0D1F79"/>
              </a:solidFill>
              <a:latin typeface="Century Gothic" pitchFamily="34" charset="0"/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5220075" y="1383618"/>
            <a:ext cx="648071" cy="596646"/>
          </a:xfrm>
          <a:prstGeom prst="ellipse">
            <a:avLst/>
          </a:prstGeom>
          <a:solidFill>
            <a:srgbClr val="399595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0</a:t>
            </a:r>
            <a:endParaRPr lang="ru-RU" sz="1400" b="1" dirty="0"/>
          </a:p>
        </p:txBody>
      </p:sp>
      <p:sp>
        <p:nvSpPr>
          <p:cNvPr id="49" name="Овал 48"/>
          <p:cNvSpPr/>
          <p:nvPr/>
        </p:nvSpPr>
        <p:spPr>
          <a:xfrm>
            <a:off x="8172402" y="1384053"/>
            <a:ext cx="648071" cy="59621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0,5</a:t>
            </a:r>
            <a:endParaRPr lang="ru-RU" sz="1200" b="1" dirty="0"/>
          </a:p>
        </p:txBody>
      </p:sp>
      <p:sp>
        <p:nvSpPr>
          <p:cNvPr id="50" name="Стрелка вправо с вырезом 49"/>
          <p:cNvSpPr/>
          <p:nvPr/>
        </p:nvSpPr>
        <p:spPr>
          <a:xfrm>
            <a:off x="5862987" y="1498253"/>
            <a:ext cx="432048" cy="425425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Блок-схема: сохраненные данные 50"/>
          <p:cNvSpPr/>
          <p:nvPr/>
        </p:nvSpPr>
        <p:spPr>
          <a:xfrm>
            <a:off x="4860033" y="1391458"/>
            <a:ext cx="432048" cy="588806"/>
          </a:xfrm>
          <a:prstGeom prst="flowChartOnlineStorag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rgbClr val="0D1F79"/>
                </a:solidFill>
              </a:rPr>
              <a:t>2018</a:t>
            </a:r>
            <a:endParaRPr lang="ru-RU" sz="1600" b="1" dirty="0">
              <a:solidFill>
                <a:srgbClr val="0D1F79"/>
              </a:solidFill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6660234" y="1384052"/>
            <a:ext cx="648071" cy="59621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0,5</a:t>
            </a:r>
            <a:endParaRPr lang="ru-RU" sz="1200" b="1" dirty="0"/>
          </a:p>
        </p:txBody>
      </p:sp>
      <p:sp>
        <p:nvSpPr>
          <p:cNvPr id="53" name="Стрелка вправо с вырезом 52"/>
          <p:cNvSpPr/>
          <p:nvPr/>
        </p:nvSpPr>
        <p:spPr>
          <a:xfrm>
            <a:off x="7308306" y="1498253"/>
            <a:ext cx="479125" cy="425425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Блок-схема: сохраненные данные 53"/>
          <p:cNvSpPr/>
          <p:nvPr/>
        </p:nvSpPr>
        <p:spPr>
          <a:xfrm>
            <a:off x="6300193" y="1383618"/>
            <a:ext cx="432048" cy="596646"/>
          </a:xfrm>
          <a:prstGeom prst="flowChartOnlineStorag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rgbClr val="0D1F79"/>
                </a:solidFill>
              </a:rPr>
              <a:t>2019</a:t>
            </a:r>
            <a:endParaRPr lang="ru-RU" sz="1600" b="1" dirty="0">
              <a:solidFill>
                <a:srgbClr val="0D1F79"/>
              </a:solidFill>
            </a:endParaRPr>
          </a:p>
        </p:txBody>
      </p:sp>
      <p:sp>
        <p:nvSpPr>
          <p:cNvPr id="55" name="Блок-схема: сохраненные данные 54"/>
          <p:cNvSpPr/>
          <p:nvPr/>
        </p:nvSpPr>
        <p:spPr>
          <a:xfrm>
            <a:off x="7812361" y="1391893"/>
            <a:ext cx="432048" cy="588370"/>
          </a:xfrm>
          <a:prstGeom prst="flowChartOnlineStorag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rgbClr val="0D1F79"/>
                </a:solidFill>
              </a:rPr>
              <a:t>2020</a:t>
            </a:r>
            <a:endParaRPr lang="ru-RU" sz="1600" b="1" dirty="0">
              <a:solidFill>
                <a:srgbClr val="0D1F79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725236" y="849487"/>
            <a:ext cx="4248472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D1F79"/>
                </a:solidFill>
                <a:latin typeface="Century Gothic" pitchFamily="34" charset="0"/>
              </a:rPr>
              <a:t>ОСНОВНЫЕ  ЦЕЛЕВЫЕ ПОКАЗАТЕЛИ</a:t>
            </a:r>
            <a:endParaRPr lang="ru-RU" sz="1600" b="1" dirty="0">
              <a:solidFill>
                <a:srgbClr val="0D1F79"/>
              </a:solidFill>
              <a:latin typeface="Century Gothic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4572000" y="1119195"/>
            <a:ext cx="457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D1F79"/>
                </a:solidFill>
              </a:rPr>
              <a:t>Ежегодный объем экспорта услуг, млн. долларов США</a:t>
            </a:r>
            <a:endParaRPr lang="ru-RU" sz="1200" b="1" dirty="0">
              <a:solidFill>
                <a:srgbClr val="0D1F79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420609" y="1995686"/>
            <a:ext cx="4687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D1F79"/>
                </a:solidFill>
              </a:rPr>
              <a:t>Прирост количества компаний-экспортеров из числа МСП по итогам внедрения Регионального экспортного стандарта 2.0 к 2018 году, %</a:t>
            </a:r>
            <a:endParaRPr lang="ru-RU" sz="1000" b="1" dirty="0">
              <a:solidFill>
                <a:srgbClr val="0D1F79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23530" y="1005576"/>
            <a:ext cx="3818736" cy="1344540"/>
            <a:chOff x="415288" y="1838568"/>
            <a:chExt cx="4082317" cy="1792720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67" t="51726" r="28589" b="28408"/>
            <a:stretch/>
          </p:blipFill>
          <p:spPr bwMode="auto">
            <a:xfrm>
              <a:off x="415288" y="1838568"/>
              <a:ext cx="4082317" cy="1792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Скругленный прямоугольник 1"/>
            <p:cNvSpPr/>
            <p:nvPr/>
          </p:nvSpPr>
          <p:spPr>
            <a:xfrm>
              <a:off x="1979712" y="1999053"/>
              <a:ext cx="2012530" cy="2769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979712" y="1963339"/>
              <a:ext cx="2304256" cy="4514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b="1" dirty="0" smtClean="0">
                  <a:solidFill>
                    <a:schemeClr val="accent1">
                      <a:lumMod val="75000"/>
                    </a:schemeClr>
                  </a:solidFill>
                </a:rPr>
                <a:t>Экспорт продукции аграрно-промышленного комплекса</a:t>
              </a:r>
              <a:endParaRPr lang="ru-RU" sz="8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251521" y="772531"/>
            <a:ext cx="1038578" cy="905315"/>
            <a:chOff x="6889798" y="5305472"/>
            <a:chExt cx="1224136" cy="1119481"/>
          </a:xfrm>
        </p:grpSpPr>
        <p:sp>
          <p:nvSpPr>
            <p:cNvPr id="46" name="Овал 45"/>
            <p:cNvSpPr/>
            <p:nvPr/>
          </p:nvSpPr>
          <p:spPr>
            <a:xfrm>
              <a:off x="6889798" y="5305472"/>
              <a:ext cx="1224136" cy="1119481"/>
            </a:xfrm>
            <a:prstGeom prst="ellipse">
              <a:avLst/>
            </a:prstGeom>
            <a:solidFill>
              <a:schemeClr val="bg1"/>
            </a:solidFill>
            <a:ln w="381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6000000" scaled="0"/>
              </a:gra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4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75" t="53859" r="30457" b="29079"/>
            <a:stretch/>
          </p:blipFill>
          <p:spPr bwMode="auto">
            <a:xfrm>
              <a:off x="7141825" y="5486303"/>
              <a:ext cx="754913" cy="807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5" name="Скругленный прямоугольник 34"/>
          <p:cNvSpPr/>
          <p:nvPr/>
        </p:nvSpPr>
        <p:spPr>
          <a:xfrm>
            <a:off x="1580526" y="3225750"/>
            <a:ext cx="1954188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D1F79"/>
                </a:solidFill>
                <a:latin typeface="Century Gothic" pitchFamily="34" charset="0"/>
              </a:rPr>
              <a:t>2020 г.</a:t>
            </a:r>
            <a:endParaRPr lang="ru-RU" sz="1600" b="1" dirty="0">
              <a:solidFill>
                <a:srgbClr val="0D1F79"/>
              </a:solidFill>
              <a:latin typeface="Century Gothic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369"/>
            <a:ext cx="2613164" cy="49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Овал 40"/>
          <p:cNvSpPr/>
          <p:nvPr/>
        </p:nvSpPr>
        <p:spPr>
          <a:xfrm>
            <a:off x="5220074" y="2509023"/>
            <a:ext cx="648071" cy="596646"/>
          </a:xfrm>
          <a:prstGeom prst="ellipse">
            <a:avLst/>
          </a:prstGeom>
          <a:solidFill>
            <a:srgbClr val="399595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0</a:t>
            </a:r>
            <a:endParaRPr lang="ru-RU" sz="1400" b="1" dirty="0"/>
          </a:p>
        </p:txBody>
      </p:sp>
      <p:sp>
        <p:nvSpPr>
          <p:cNvPr id="43" name="Овал 42"/>
          <p:cNvSpPr/>
          <p:nvPr/>
        </p:nvSpPr>
        <p:spPr>
          <a:xfrm>
            <a:off x="8172401" y="2509458"/>
            <a:ext cx="648071" cy="59621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30</a:t>
            </a:r>
            <a:endParaRPr lang="ru-RU" sz="1200" b="1" dirty="0"/>
          </a:p>
        </p:txBody>
      </p:sp>
      <p:sp>
        <p:nvSpPr>
          <p:cNvPr id="45" name="Стрелка вправо с вырезом 44"/>
          <p:cNvSpPr/>
          <p:nvPr/>
        </p:nvSpPr>
        <p:spPr>
          <a:xfrm>
            <a:off x="5862986" y="2623658"/>
            <a:ext cx="432048" cy="425425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Блок-схема: сохраненные данные 46"/>
          <p:cNvSpPr/>
          <p:nvPr/>
        </p:nvSpPr>
        <p:spPr>
          <a:xfrm>
            <a:off x="4860032" y="2516863"/>
            <a:ext cx="432048" cy="588806"/>
          </a:xfrm>
          <a:prstGeom prst="flowChartOnlineStorag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rgbClr val="0D1F79"/>
                </a:solidFill>
              </a:rPr>
              <a:t>2018</a:t>
            </a:r>
            <a:endParaRPr lang="ru-RU" sz="1600" b="1" dirty="0">
              <a:solidFill>
                <a:srgbClr val="0D1F79"/>
              </a:solidFill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6660233" y="2509457"/>
            <a:ext cx="648071" cy="59621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0</a:t>
            </a:r>
            <a:endParaRPr lang="ru-RU" sz="1200" b="1" dirty="0"/>
          </a:p>
        </p:txBody>
      </p:sp>
      <p:sp>
        <p:nvSpPr>
          <p:cNvPr id="68" name="Стрелка вправо с вырезом 67"/>
          <p:cNvSpPr/>
          <p:nvPr/>
        </p:nvSpPr>
        <p:spPr>
          <a:xfrm>
            <a:off x="7308305" y="2623658"/>
            <a:ext cx="479125" cy="425425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Блок-схема: сохраненные данные 68"/>
          <p:cNvSpPr/>
          <p:nvPr/>
        </p:nvSpPr>
        <p:spPr>
          <a:xfrm>
            <a:off x="6300192" y="2509023"/>
            <a:ext cx="432048" cy="596646"/>
          </a:xfrm>
          <a:prstGeom prst="flowChartOnlineStorag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rgbClr val="0D1F79"/>
                </a:solidFill>
              </a:rPr>
              <a:t>2019</a:t>
            </a:r>
            <a:endParaRPr lang="ru-RU" sz="1600" b="1" dirty="0">
              <a:solidFill>
                <a:srgbClr val="0D1F79"/>
              </a:solidFill>
            </a:endParaRPr>
          </a:p>
        </p:txBody>
      </p:sp>
      <p:sp>
        <p:nvSpPr>
          <p:cNvPr id="70" name="Блок-схема: сохраненные данные 69"/>
          <p:cNvSpPr/>
          <p:nvPr/>
        </p:nvSpPr>
        <p:spPr>
          <a:xfrm>
            <a:off x="7812360" y="2517298"/>
            <a:ext cx="432048" cy="588370"/>
          </a:xfrm>
          <a:prstGeom prst="flowChartOnlineStorag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rgbClr val="0D1F79"/>
                </a:solidFill>
              </a:rPr>
              <a:t>2021</a:t>
            </a:r>
            <a:endParaRPr lang="ru-RU" sz="1600" b="1" dirty="0">
              <a:solidFill>
                <a:srgbClr val="0D1F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45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51920" y="77628"/>
            <a:ext cx="5297800" cy="61555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Структура финансирования национальных проектов в Республике Алтай на </a:t>
            </a:r>
            <a:r>
              <a:rPr lang="ru-RU" sz="17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2019-2022 </a:t>
            </a:r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гг.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8028385" y="789552"/>
            <a:ext cx="942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rgbClr val="0D1F79"/>
                </a:solidFill>
                <a:latin typeface="Century Gothic" pitchFamily="34" charset="0"/>
              </a:rPr>
              <a:t>2020 год</a:t>
            </a:r>
            <a:endParaRPr lang="ru-RU" sz="1400" b="1" dirty="0">
              <a:solidFill>
                <a:srgbClr val="0D1F79"/>
              </a:solidFill>
              <a:latin typeface="Century Gothic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348270"/>
              </p:ext>
            </p:extLst>
          </p:nvPr>
        </p:nvGraphicFramePr>
        <p:xfrm>
          <a:off x="107505" y="2470708"/>
          <a:ext cx="8948575" cy="25515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12368"/>
                <a:gridCol w="1577393"/>
                <a:gridCol w="1381335"/>
                <a:gridCol w="1296144"/>
                <a:gridCol w="1381335"/>
              </a:tblGrid>
              <a:tr h="16201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Наименование </a:t>
                      </a:r>
                      <a:r>
                        <a:rPr lang="ru-RU" sz="9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национального</a:t>
                      </a:r>
                      <a:r>
                        <a:rPr lang="ru-RU" sz="900" b="1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 </a:t>
                      </a:r>
                      <a:r>
                        <a:rPr lang="ru-RU" sz="9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проекта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7987" marR="7987" marT="5990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2019 год  </a:t>
                      </a:r>
                    </a:p>
                  </a:txBody>
                  <a:tcPr marL="7987" marR="7987" marT="5990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2020 </a:t>
                      </a:r>
                      <a:r>
                        <a:rPr lang="ru-RU" sz="9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год </a:t>
                      </a:r>
                    </a:p>
                  </a:txBody>
                  <a:tcPr marL="7987" marR="7987" marT="5990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2021 год </a:t>
                      </a:r>
                    </a:p>
                  </a:txBody>
                  <a:tcPr marL="7987" marR="7987" marT="599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2022 год </a:t>
                      </a:r>
                    </a:p>
                  </a:txBody>
                  <a:tcPr marL="7987" marR="7987" marT="5990" marB="0" anchor="ctr"/>
                </a:tc>
              </a:tr>
              <a:tr h="2574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7987" marR="7987" marT="599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u="none" strike="noStrike" dirty="0" smtClean="0">
                        <a:effectLst/>
                        <a:latin typeface="Century Gothic" pitchFamily="34" charset="0"/>
                      </a:endParaRPr>
                    </a:p>
                  </a:txBody>
                  <a:tcPr marL="7987" marR="7987" marT="599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  <a:ea typeface="+mn-ea"/>
                          <a:cs typeface="+mn-cs"/>
                        </a:rPr>
                        <a:t>(план)</a:t>
                      </a:r>
                      <a:endParaRPr lang="ru-RU" sz="900" b="1" u="none" strike="noStrike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7987" marR="7987" marT="5990" marB="0" anchor="ctr"/>
                </a:tc>
              </a:tr>
              <a:tr h="1581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Демография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7987" marR="7987" marT="599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1 </a:t>
                      </a:r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786,44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1 071,70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995,97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710,25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</a:tr>
              <a:tr h="15819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Здравоохранение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7987" marR="7987" marT="599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951,26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1 539,66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1 136,57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902,47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</a:tr>
              <a:tr h="15819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Образование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7987" marR="7987" marT="599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659,74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629,77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842,36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498,63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</a:tr>
              <a:tr h="14621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Жилье и городская среда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7987" marR="7987" marT="599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107,48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118,06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178,48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184,03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</a:tr>
              <a:tr h="28031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Безопасные и качественные автомобильные дороги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7987" marR="7987" marT="599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769,18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1 750,19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2 762,8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3 251,42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</a:tr>
              <a:tr h="15819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Экология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7987" marR="7987" marT="599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144,63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79,41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74,97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30,63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</a:tr>
              <a:tr h="15819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Культура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7987" marR="7987" marT="599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96,59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42,94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114,83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54,57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</a:tr>
              <a:tr h="41747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Малое и среднее предпринимательство и поддержка индивидуальной предпринимательской инициативы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7987" marR="7987" marT="599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353,26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765,89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158,8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344,78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</a:tr>
              <a:tr h="14621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Международная кооперация и экспорт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7987" marR="7987" marT="599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0,0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0,0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</a:tr>
              <a:tr h="17545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Цифровая экономика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7987" marR="7987" marT="599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3,83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20,08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7,16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11,7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</a:tr>
              <a:tr h="1754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ВСЕГО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7987" marR="7987" marT="599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4 </a:t>
                      </a:r>
                      <a:r>
                        <a:rPr lang="ru-RU" sz="9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872,41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6 017,71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6 271,95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5 988,48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28387" y="2193709"/>
            <a:ext cx="6620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Общий объем финансирования национальных проектов в 2019-2022 гг., млн. руб.</a:t>
            </a:r>
            <a:endParaRPr lang="ru-RU" sz="12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4364318"/>
              </p:ext>
            </p:extLst>
          </p:nvPr>
        </p:nvGraphicFramePr>
        <p:xfrm>
          <a:off x="62873" y="828024"/>
          <a:ext cx="4319274" cy="1466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9446134"/>
              </p:ext>
            </p:extLst>
          </p:nvPr>
        </p:nvGraphicFramePr>
        <p:xfrm>
          <a:off x="4354068" y="781277"/>
          <a:ext cx="4645215" cy="1516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7505" y="674136"/>
            <a:ext cx="942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2019 год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369"/>
            <a:ext cx="2376264" cy="49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84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99943"/>
            <a:ext cx="8505825" cy="67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369"/>
            <a:ext cx="2520280" cy="49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39552" y="1653648"/>
            <a:ext cx="8280920" cy="172819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 smtClean="0">
              <a:solidFill>
                <a:srgbClr val="0D1F79"/>
              </a:solidFill>
              <a:latin typeface="Century Gothic" pitchFamily="34" charset="0"/>
            </a:endParaRPr>
          </a:p>
          <a:p>
            <a:r>
              <a:rPr lang="ru-RU" sz="4000" b="1" dirty="0" smtClean="0">
                <a:solidFill>
                  <a:srgbClr val="0D1F79"/>
                </a:solidFill>
                <a:latin typeface="Century Gothic" pitchFamily="34" charset="0"/>
              </a:rPr>
              <a:t>Спасибо за внимание!</a:t>
            </a:r>
            <a:endParaRPr lang="ru-RU" sz="1600" b="1" dirty="0">
              <a:solidFill>
                <a:srgbClr val="0D1F79"/>
              </a:solidFill>
              <a:latin typeface="Century Gothic" pitchFamily="34" charset="0"/>
            </a:endParaRPr>
          </a:p>
          <a:p>
            <a:endParaRPr lang="ru-RU" sz="1400" dirty="0">
              <a:solidFill>
                <a:srgbClr val="0D1F79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31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/>
          <p:cNvSpPr/>
          <p:nvPr/>
        </p:nvSpPr>
        <p:spPr>
          <a:xfrm>
            <a:off x="4821608" y="3981995"/>
            <a:ext cx="4142880" cy="111726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приобретены автомобили для доставки пожилых людей,     проживающих в сельской 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местност</a:t>
            </a:r>
            <a:r>
              <a:rPr lang="ru-RU" sz="900" i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и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2 ед.;</a:t>
            </a:r>
          </a:p>
          <a:p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построены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площадки 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ГТО открытого типа </a:t>
            </a:r>
            <a:r>
              <a:rPr lang="ru-RU" sz="900" dirty="0" smtClean="0">
                <a:solidFill>
                  <a:srgbClr val="FF0000"/>
                </a:solidFill>
                <a:latin typeface="+mj-lt"/>
              </a:rPr>
              <a:t>3 площадки;</a:t>
            </a:r>
            <a:endParaRPr lang="ru-RU" sz="900" dirty="0">
              <a:solidFill>
                <a:srgbClr val="FF0000"/>
              </a:solidFill>
              <a:latin typeface="+mj-lt"/>
            </a:endParaRPr>
          </a:p>
          <a:p>
            <a:endParaRPr lang="ru-RU" sz="9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03225" y="3939850"/>
            <a:ext cx="4652440" cy="113173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>
              <a:buFontTx/>
              <a:buChar char="-"/>
            </a:pP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строительство 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13 </a:t>
            </a:r>
            <a:r>
              <a:rPr lang="ru-RU" sz="900" dirty="0">
                <a:solidFill>
                  <a:srgbClr val="FF0000"/>
                </a:solidFill>
                <a:latin typeface="Century Gothic" pitchFamily="34" charset="0"/>
              </a:rPr>
              <a:t>детских садов на 1445  мест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;</a:t>
            </a:r>
            <a:endParaRPr lang="ru-RU" sz="9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180975" indent="-180975">
              <a:buFontTx/>
              <a:buChar char="-"/>
            </a:pP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обучение граждан 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старшего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возраста 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147 граждан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;</a:t>
            </a:r>
            <a:endParaRPr lang="ru-RU" sz="900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  <a:p>
            <a:pPr marL="180975" indent="-180975">
              <a:buFontTx/>
              <a:buChar char="-"/>
            </a:pP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поставка оборудования в спортивные школы олимпийского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резерва</a:t>
            </a:r>
          </a:p>
          <a:p>
            <a:pPr marL="180975" indent="-180975">
              <a:buFontTx/>
              <a:buChar char="-"/>
            </a:pP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рганизация обучения женщин, находящихся в отпуске по уходу за ребенком в возрасте до трех лет 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68 женщин обучено;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</a:t>
            </a:r>
            <a:endParaRPr lang="ru-RU" sz="9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9" name="Slide"/>
          <p:cNvPicPr>
            <a:picLocks noChangeAspect="1"/>
          </p:cNvPicPr>
          <p:nvPr/>
        </p:nvPicPr>
        <p:blipFill rotWithShape="1">
          <a:blip r:embed="rId2"/>
          <a:srcRect t="17519" r="47066" b="13741"/>
          <a:stretch/>
        </p:blipFill>
        <p:spPr>
          <a:xfrm>
            <a:off x="-8431" y="735546"/>
            <a:ext cx="4364407" cy="2652223"/>
          </a:xfrm>
          <a:prstGeom prst="rect">
            <a:avLst/>
          </a:prstGeom>
        </p:spPr>
      </p:pic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3897808" y="220519"/>
            <a:ext cx="5246192" cy="461021"/>
          </a:xfrm>
        </p:spPr>
        <p:txBody>
          <a:bodyPr/>
          <a:lstStyle/>
          <a:p>
            <a:r>
              <a:rPr lang="ru-RU" sz="1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Century Gothic" pitchFamily="34" charset="0"/>
                <a:ea typeface="Gadugi" pitchFamily="34" charset="0"/>
                <a:cs typeface="+mn-cs"/>
              </a:rPr>
              <a:t>Национальный проект «Демография»</a:t>
            </a:r>
            <a:endParaRPr lang="ru-RU" sz="1800" b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Century Gothic" pitchFamily="34" charset="0"/>
              <a:ea typeface="Gadugi" pitchFamily="34" charset="0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57756" y="1464229"/>
            <a:ext cx="1173884" cy="1137651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6000000" scaled="0"/>
            </a:gra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65684" y="3354403"/>
            <a:ext cx="3456384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МЕРОПРИЯТИЯ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173772" y="3632474"/>
            <a:ext cx="1019080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2020г.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788024" y="747526"/>
            <a:ext cx="4248472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ЦЕЛЕВЫЕ ПОКАЗАТЕЛИ</a:t>
            </a:r>
            <a:endParaRPr lang="ru-RU" sz="1600" b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0" name="Rectangle 1"/>
          <p:cNvSpPr>
            <a:spLocks noChangeArrowheads="1"/>
          </p:cNvSpPr>
          <p:nvPr/>
        </p:nvSpPr>
        <p:spPr bwMode="auto">
          <a:xfrm>
            <a:off x="2847975" y="1580257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4716016" y="987574"/>
            <a:ext cx="43243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Суммарный коэффициент </a:t>
            </a:r>
            <a:r>
              <a:rPr lang="ru-RU" sz="12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рождаемости 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4856568" y="1894061"/>
            <a:ext cx="4324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D1F79"/>
                </a:solidFill>
              </a:rPr>
              <a:t>Численность  детей до 3 лет, посещающих  дошкольные государственные и муниципальные организации, чел.</a:t>
            </a:r>
            <a:endParaRPr lang="ru-RU" sz="1200" b="1" dirty="0">
              <a:solidFill>
                <a:srgbClr val="0D1F79"/>
              </a:solidFill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4716016" y="2974181"/>
            <a:ext cx="4427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D1F79"/>
                </a:solidFill>
              </a:rPr>
              <a:t>Доля граждан, систематически занимающихся физической культурой и спортом, %</a:t>
            </a:r>
            <a:endParaRPr lang="ru-RU" sz="1200" b="1" dirty="0">
              <a:solidFill>
                <a:srgbClr val="0D1F79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5" t="50000" r="30202" b="33357"/>
          <a:stretch/>
        </p:blipFill>
        <p:spPr bwMode="auto">
          <a:xfrm>
            <a:off x="305059" y="1686013"/>
            <a:ext cx="882565" cy="66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369"/>
            <a:ext cx="2596455" cy="49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4860032" y="1299589"/>
            <a:ext cx="3954218" cy="594227"/>
            <a:chOff x="4932040" y="1299589"/>
            <a:chExt cx="3954218" cy="594227"/>
          </a:xfrm>
        </p:grpSpPr>
        <p:sp>
          <p:nvSpPr>
            <p:cNvPr id="64" name="Овал 63"/>
            <p:cNvSpPr/>
            <p:nvPr/>
          </p:nvSpPr>
          <p:spPr>
            <a:xfrm>
              <a:off x="8244409" y="1299589"/>
              <a:ext cx="641849" cy="59422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 smtClean="0"/>
                <a:t>2,78</a:t>
              </a:r>
              <a:endParaRPr lang="ru-RU" sz="1100" b="1" dirty="0"/>
            </a:p>
          </p:txBody>
        </p:sp>
        <p:sp>
          <p:nvSpPr>
            <p:cNvPr id="65" name="Стрелка вправо с вырезом 64"/>
            <p:cNvSpPr/>
            <p:nvPr/>
          </p:nvSpPr>
          <p:spPr>
            <a:xfrm>
              <a:off x="5940152" y="1348363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Блок-схема: сохраненные данные 65"/>
            <p:cNvSpPr/>
            <p:nvPr/>
          </p:nvSpPr>
          <p:spPr>
            <a:xfrm>
              <a:off x="4932040" y="1342534"/>
              <a:ext cx="432048" cy="509136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67" name="Овал 66"/>
            <p:cNvSpPr/>
            <p:nvPr/>
          </p:nvSpPr>
          <p:spPr>
            <a:xfrm>
              <a:off x="6732241" y="1299589"/>
              <a:ext cx="648072" cy="594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2,75</a:t>
              </a:r>
              <a:endParaRPr lang="ru-RU" sz="1200" b="1" dirty="0"/>
            </a:p>
          </p:txBody>
        </p:sp>
        <p:sp>
          <p:nvSpPr>
            <p:cNvPr id="68" name="Стрелка вправо с вырезом 67"/>
            <p:cNvSpPr/>
            <p:nvPr/>
          </p:nvSpPr>
          <p:spPr>
            <a:xfrm>
              <a:off x="7380313" y="1426245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Блок-схема: сохраненные данные 68"/>
            <p:cNvSpPr/>
            <p:nvPr/>
          </p:nvSpPr>
          <p:spPr>
            <a:xfrm>
              <a:off x="6372200" y="1342534"/>
              <a:ext cx="432048" cy="509136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70" name="Блок-схема: сохраненные данные 69"/>
            <p:cNvSpPr/>
            <p:nvPr/>
          </p:nvSpPr>
          <p:spPr>
            <a:xfrm>
              <a:off x="7884368" y="1311610"/>
              <a:ext cx="432048" cy="540060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3" name="Овал 42"/>
            <p:cNvSpPr/>
            <p:nvPr/>
          </p:nvSpPr>
          <p:spPr>
            <a:xfrm>
              <a:off x="5292081" y="1299589"/>
              <a:ext cx="648071" cy="594227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2,36</a:t>
              </a:r>
              <a:endParaRPr lang="ru-RU" sz="1200" b="1" dirty="0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4860032" y="2383261"/>
            <a:ext cx="3954218" cy="594227"/>
            <a:chOff x="4031939" y="-1172666"/>
            <a:chExt cx="3954218" cy="594227"/>
          </a:xfrm>
        </p:grpSpPr>
        <p:sp>
          <p:nvSpPr>
            <p:cNvPr id="44" name="Овал 43"/>
            <p:cNvSpPr/>
            <p:nvPr/>
          </p:nvSpPr>
          <p:spPr>
            <a:xfrm>
              <a:off x="7344308" y="-1172666"/>
              <a:ext cx="641849" cy="59422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 smtClean="0"/>
                <a:t>3655</a:t>
              </a:r>
              <a:endParaRPr lang="ru-RU" sz="1000" b="1" dirty="0"/>
            </a:p>
          </p:txBody>
        </p:sp>
        <p:sp>
          <p:nvSpPr>
            <p:cNvPr id="45" name="Стрелка вправо с вырезом 44"/>
            <p:cNvSpPr/>
            <p:nvPr/>
          </p:nvSpPr>
          <p:spPr>
            <a:xfrm>
              <a:off x="5040051" y="-1123892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Блок-схема: сохраненные данные 45"/>
            <p:cNvSpPr/>
            <p:nvPr/>
          </p:nvSpPr>
          <p:spPr>
            <a:xfrm>
              <a:off x="4031939" y="-1129721"/>
              <a:ext cx="432048" cy="509136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7" name="Овал 46"/>
            <p:cNvSpPr/>
            <p:nvPr/>
          </p:nvSpPr>
          <p:spPr>
            <a:xfrm>
              <a:off x="5832140" y="-1172666"/>
              <a:ext cx="648072" cy="594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50" b="1" dirty="0" smtClean="0"/>
                <a:t>2009</a:t>
              </a:r>
              <a:endParaRPr lang="ru-RU" sz="1050" b="1" dirty="0"/>
            </a:p>
          </p:txBody>
        </p:sp>
        <p:sp>
          <p:nvSpPr>
            <p:cNvPr id="48" name="Стрелка вправо с вырезом 47"/>
            <p:cNvSpPr/>
            <p:nvPr/>
          </p:nvSpPr>
          <p:spPr>
            <a:xfrm>
              <a:off x="6480212" y="-1046010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Блок-схема: сохраненные данные 48"/>
            <p:cNvSpPr/>
            <p:nvPr/>
          </p:nvSpPr>
          <p:spPr>
            <a:xfrm>
              <a:off x="5472099" y="-1129721"/>
              <a:ext cx="432048" cy="509136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0" name="Блок-схема: сохраненные данные 49"/>
            <p:cNvSpPr/>
            <p:nvPr/>
          </p:nvSpPr>
          <p:spPr>
            <a:xfrm>
              <a:off x="6984267" y="-1160645"/>
              <a:ext cx="432048" cy="540060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4391980" y="-1172666"/>
              <a:ext cx="648071" cy="594227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983</a:t>
              </a:r>
              <a:endParaRPr lang="ru-RU" sz="1200" b="1" dirty="0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4860032" y="3387769"/>
            <a:ext cx="3954218" cy="594227"/>
            <a:chOff x="8175542" y="-917699"/>
            <a:chExt cx="3954218" cy="594227"/>
          </a:xfrm>
        </p:grpSpPr>
        <p:sp>
          <p:nvSpPr>
            <p:cNvPr id="52" name="Овал 51"/>
            <p:cNvSpPr/>
            <p:nvPr/>
          </p:nvSpPr>
          <p:spPr>
            <a:xfrm>
              <a:off x="11487911" y="-917699"/>
              <a:ext cx="641849" cy="59422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 smtClean="0">
                  <a:solidFill>
                    <a:schemeClr val="tx1"/>
                  </a:solidFill>
                </a:rPr>
                <a:t>42,6</a:t>
              </a:r>
              <a:endParaRPr lang="ru-RU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53" name="Стрелка вправо с вырезом 52"/>
            <p:cNvSpPr/>
            <p:nvPr/>
          </p:nvSpPr>
          <p:spPr>
            <a:xfrm>
              <a:off x="9183654" y="-868925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Блок-схема: сохраненные данные 53"/>
            <p:cNvSpPr/>
            <p:nvPr/>
          </p:nvSpPr>
          <p:spPr>
            <a:xfrm>
              <a:off x="8175542" y="-874754"/>
              <a:ext cx="432048" cy="509136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5" name="Овал 54"/>
            <p:cNvSpPr/>
            <p:nvPr/>
          </p:nvSpPr>
          <p:spPr>
            <a:xfrm>
              <a:off x="9975743" y="-917699"/>
              <a:ext cx="648072" cy="594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35,3</a:t>
              </a:r>
              <a:endParaRPr lang="ru-RU" sz="1200" b="1" dirty="0"/>
            </a:p>
          </p:txBody>
        </p:sp>
        <p:sp>
          <p:nvSpPr>
            <p:cNvPr id="56" name="Стрелка вправо с вырезом 55"/>
            <p:cNvSpPr/>
            <p:nvPr/>
          </p:nvSpPr>
          <p:spPr>
            <a:xfrm>
              <a:off x="10623815" y="-791043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Блок-схема: сохраненные данные 56"/>
            <p:cNvSpPr/>
            <p:nvPr/>
          </p:nvSpPr>
          <p:spPr>
            <a:xfrm>
              <a:off x="9615702" y="-874754"/>
              <a:ext cx="432048" cy="509136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8" name="Блок-схема: сохраненные данные 57"/>
            <p:cNvSpPr/>
            <p:nvPr/>
          </p:nvSpPr>
          <p:spPr>
            <a:xfrm>
              <a:off x="11127870" y="-905678"/>
              <a:ext cx="432048" cy="540060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9" name="Овал 58"/>
            <p:cNvSpPr/>
            <p:nvPr/>
          </p:nvSpPr>
          <p:spPr>
            <a:xfrm>
              <a:off x="8535583" y="-917699"/>
              <a:ext cx="648071" cy="594227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21,4</a:t>
              </a:r>
              <a:endParaRPr lang="ru-RU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6342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7534"/>
          </a:xfrm>
        </p:spPr>
        <p:txBody>
          <a:bodyPr/>
          <a:lstStyle/>
          <a:p>
            <a:r>
              <a:rPr lang="ru-RU" sz="18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РП «Старшее поколение» </a:t>
            </a:r>
            <a:endParaRPr lang="ru-RU" sz="1800" b="1" i="1" dirty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8" y="2250027"/>
            <a:ext cx="4680520" cy="2893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408" y="483517"/>
            <a:ext cx="4315459" cy="2956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541540" y="3728507"/>
            <a:ext cx="4831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Обучение граждан пенсионного возраста</a:t>
            </a:r>
            <a:endParaRPr lang="ru-RU" sz="1600" b="1" i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20" y="739179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Приобретение автомобилей для доставки пожилых людей из </a:t>
            </a: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</a:rPr>
              <a:t>сельской местности </a:t>
            </a:r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в медицинские учреждения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84168" y="4128144"/>
            <a:ext cx="1944216" cy="822305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147 граждан</a:t>
            </a:r>
            <a:endParaRPr lang="ru-RU" sz="1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83303" y="1570176"/>
            <a:ext cx="2213738" cy="47607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2 автомобиля</a:t>
            </a:r>
            <a:endParaRPr lang="ru-RU" sz="1600" b="1" i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10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99542"/>
            <a:ext cx="2105979" cy="2760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68" y="699542"/>
            <a:ext cx="2374624" cy="2760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07504" y="3507854"/>
            <a:ext cx="4248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Обучение женщин, находящиеся в отпуске по уходу за ребенком в возрасте до трех лет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7643" y="4499602"/>
            <a:ext cx="1728192" cy="432792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68 женщин</a:t>
            </a:r>
            <a:endParaRPr lang="ru-RU" sz="1400" b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578" y="1259635"/>
            <a:ext cx="4500500" cy="3883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5237820" y="674860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Вручение подарочных наборов при рождении двойняшек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91768" y="1321191"/>
            <a:ext cx="1440160" cy="432792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17 семей </a:t>
            </a:r>
            <a:endParaRPr lang="ru-RU" sz="1400" b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19" y="-5468"/>
            <a:ext cx="46440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РП «Содействие занятости женщин-создание условий дошкольного образования для детей в возрасте до трех лет»</a:t>
            </a:r>
            <a:endParaRPr lang="ru-RU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4008" y="45060"/>
            <a:ext cx="4499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РП «Финансовая поддержка семей, при рождении детей»</a:t>
            </a:r>
            <a:endParaRPr lang="ru-RU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0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РП «Спорт-норма жизни»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15691"/>
            <a:ext cx="2376264" cy="1870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" y="2067694"/>
            <a:ext cx="2406528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6" y="3507854"/>
            <a:ext cx="2415088" cy="1635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" y="400111"/>
            <a:ext cx="2852152" cy="1710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2843808" y="996340"/>
            <a:ext cx="2126332" cy="519351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с. Шебалино</a:t>
            </a:r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72222" y="4053489"/>
            <a:ext cx="2079476" cy="51935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с. Чемал</a:t>
            </a:r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81908" y="2425283"/>
            <a:ext cx="2088232" cy="519351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. Чоя </a:t>
            </a:r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0192" y="1923678"/>
            <a:ext cx="2736304" cy="1298377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площадки ГТО открытого типа </a:t>
            </a:r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22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3897808" y="123478"/>
            <a:ext cx="5246192" cy="461021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  <a:ea typeface="Gadugi" pitchFamily="34" charset="0"/>
                <a:cs typeface="+mn-cs"/>
              </a:rPr>
              <a:t>Национальный проект «Здравоохранение»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  <a:ea typeface="Gadugi" pitchFamily="34" charset="0"/>
              <a:cs typeface="+mn-cs"/>
            </a:endParaRPr>
          </a:p>
        </p:txBody>
      </p:sp>
      <p:pic>
        <p:nvPicPr>
          <p:cNvPr id="5" name="Slide"/>
          <p:cNvPicPr>
            <a:picLocks noChangeAspect="1"/>
          </p:cNvPicPr>
          <p:nvPr/>
        </p:nvPicPr>
        <p:blipFill rotWithShape="1">
          <a:blip r:embed="rId2"/>
          <a:srcRect t="17755" r="46267" b="18007"/>
          <a:stretch/>
        </p:blipFill>
        <p:spPr>
          <a:xfrm>
            <a:off x="0" y="730248"/>
            <a:ext cx="3923927" cy="2430777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107504" y="1367723"/>
            <a:ext cx="1152128" cy="1125787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6000000" scaled="0"/>
            </a:gra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61461" y="3967853"/>
            <a:ext cx="4752529" cy="105216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переоснащение 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медицинским оборудованием региональных медицинских организаций, оказывающих помощь больным онкологическими заболеваниями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;</a:t>
            </a:r>
          </a:p>
          <a:p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реконструкция 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незавершенного строительства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пристройки </a:t>
            </a:r>
            <a:r>
              <a:rPr lang="ru-RU" sz="900" dirty="0" smtClean="0">
                <a:solidFill>
                  <a:srgbClr val="FF0000"/>
                </a:solidFill>
                <a:latin typeface="+mj-lt"/>
              </a:rPr>
              <a:t>1ед.</a:t>
            </a:r>
            <a:endParaRPr lang="ru-RU" sz="900" dirty="0">
              <a:solidFill>
                <a:srgbClr val="FF0000"/>
              </a:solidFill>
              <a:latin typeface="+mj-lt"/>
            </a:endParaRPr>
          </a:p>
          <a:p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3874" y="3799159"/>
            <a:ext cx="4178086" cy="12208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 indent="-85725">
              <a:buFontTx/>
              <a:buChar char="-"/>
            </a:pP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строительство </a:t>
            </a:r>
            <a:r>
              <a:rPr lang="ru-RU" sz="1000" dirty="0" smtClean="0">
                <a:solidFill>
                  <a:srgbClr val="FF0000"/>
                </a:solidFill>
                <a:latin typeface="Century Gothic" pitchFamily="34" charset="0"/>
              </a:rPr>
              <a:t>16 </a:t>
            </a:r>
            <a:r>
              <a:rPr lang="ru-RU" sz="1000" dirty="0">
                <a:solidFill>
                  <a:srgbClr val="FF0000"/>
                </a:solidFill>
                <a:latin typeface="Century Gothic" pitchFamily="34" charset="0"/>
              </a:rPr>
              <a:t>ФАПов;</a:t>
            </a:r>
          </a:p>
          <a:p>
            <a:pPr marL="85725" indent="-85725">
              <a:buFontTx/>
              <a:buChar char="-"/>
            </a:pP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в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ыполнено </a:t>
            </a:r>
            <a:r>
              <a:rPr lang="ru-RU" sz="1000" dirty="0" smtClean="0">
                <a:solidFill>
                  <a:srgbClr val="FF0000"/>
                </a:solidFill>
                <a:latin typeface="Century Gothic" pitchFamily="34" charset="0"/>
              </a:rPr>
              <a:t>145  </a:t>
            </a:r>
            <a:r>
              <a:rPr lang="ru-RU" sz="1000" dirty="0">
                <a:solidFill>
                  <a:srgbClr val="FF0000"/>
                </a:solidFill>
                <a:latin typeface="Century Gothic" pitchFamily="34" charset="0"/>
              </a:rPr>
              <a:t>вылетов 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санитарной авиации;</a:t>
            </a:r>
          </a:p>
          <a:p>
            <a:pPr marL="85725" indent="-85725">
              <a:buFontTx/>
              <a:buChar char="-"/>
            </a:pP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дооснащение 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детских поликлиник 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медицинским оборудованием (включая Республиканскую больницу) </a:t>
            </a:r>
            <a:r>
              <a:rPr lang="ru-RU" sz="1000" dirty="0" smtClean="0">
                <a:solidFill>
                  <a:srgbClr val="FF0000"/>
                </a:solidFill>
                <a:latin typeface="Century Gothic" pitchFamily="34" charset="0"/>
              </a:rPr>
              <a:t>26 ед. </a:t>
            </a:r>
            <a:endParaRPr lang="ru-RU" sz="10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961963" y="3512136"/>
            <a:ext cx="1019080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2020г.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361461" y="988735"/>
            <a:ext cx="48597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Снижение смертности от болезней системы кровообращения, случаев на 100 тыс. населения</a:t>
            </a: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4283967" y="1899578"/>
            <a:ext cx="496855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Одногодичная летальность больных со злокачественными</a:t>
            </a:r>
            <a:br>
              <a:rPr lang="ru-RU" sz="11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новообразованиями (умерли в течение 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1-го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года 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с момента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установления диагноза из числа больных, 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впервые взятых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на учет в предыдущем году), %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4572000" y="3030220"/>
            <a:ext cx="4572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D1F79"/>
                </a:solidFill>
              </a:rPr>
              <a:t>Смертность детей в возрасте 0-4 года, на 1000  родившихся живыми</a:t>
            </a:r>
            <a:endParaRPr lang="ru-RU" sz="1100" b="1" dirty="0">
              <a:solidFill>
                <a:srgbClr val="0D1F79"/>
              </a:solidFill>
            </a:endParaRP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4644008" y="747526"/>
            <a:ext cx="4248472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ЦЕЛЕВЫЕ ПОКАЗАТЕЛИ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4" t="50255" r="31084" b="29784"/>
          <a:stretch/>
        </p:blipFill>
        <p:spPr bwMode="auto">
          <a:xfrm>
            <a:off x="323528" y="1560255"/>
            <a:ext cx="673800" cy="72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Скругленный прямоугольник 42"/>
          <p:cNvSpPr/>
          <p:nvPr/>
        </p:nvSpPr>
        <p:spPr>
          <a:xfrm>
            <a:off x="394725" y="3209444"/>
            <a:ext cx="3456384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МЕРОПРИЯТИЯ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369"/>
            <a:ext cx="2517609" cy="49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4708046" y="1347614"/>
            <a:ext cx="3945430" cy="562893"/>
            <a:chOff x="4966253" y="1367724"/>
            <a:chExt cx="3945430" cy="562893"/>
          </a:xfrm>
        </p:grpSpPr>
        <p:sp>
          <p:nvSpPr>
            <p:cNvPr id="59" name="Овал 58"/>
            <p:cNvSpPr/>
            <p:nvPr/>
          </p:nvSpPr>
          <p:spPr>
            <a:xfrm>
              <a:off x="5326293" y="1367724"/>
              <a:ext cx="648072" cy="548944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 smtClean="0"/>
                <a:t>29,5</a:t>
              </a:r>
              <a:endParaRPr lang="ru-RU" sz="1100" b="1" dirty="0"/>
            </a:p>
          </p:txBody>
        </p:sp>
        <p:sp>
          <p:nvSpPr>
            <p:cNvPr id="62" name="Стрелка вправо с вырезом 61"/>
            <p:cNvSpPr/>
            <p:nvPr/>
          </p:nvSpPr>
          <p:spPr>
            <a:xfrm>
              <a:off x="5974365" y="1436456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Блок-схема: сохраненные данные 62"/>
            <p:cNvSpPr/>
            <p:nvPr/>
          </p:nvSpPr>
          <p:spPr>
            <a:xfrm>
              <a:off x="4966253" y="1395621"/>
              <a:ext cx="432048" cy="534996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64" name="Овал 63"/>
            <p:cNvSpPr/>
            <p:nvPr/>
          </p:nvSpPr>
          <p:spPr>
            <a:xfrm>
              <a:off x="6780755" y="1395619"/>
              <a:ext cx="648071" cy="53499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27,3</a:t>
              </a:r>
              <a:endParaRPr lang="ru-RU" sz="1200" b="1" dirty="0"/>
            </a:p>
          </p:txBody>
        </p:sp>
        <p:sp>
          <p:nvSpPr>
            <p:cNvPr id="65" name="Стрелка вправо с вырезом 64"/>
            <p:cNvSpPr/>
            <p:nvPr/>
          </p:nvSpPr>
          <p:spPr>
            <a:xfrm>
              <a:off x="7394613" y="1455607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Блок-схема: сохраненные данные 65"/>
            <p:cNvSpPr/>
            <p:nvPr/>
          </p:nvSpPr>
          <p:spPr>
            <a:xfrm>
              <a:off x="6406413" y="1395619"/>
              <a:ext cx="432048" cy="534997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67" name="Блок-схема: сохраненные данные 66"/>
            <p:cNvSpPr/>
            <p:nvPr/>
          </p:nvSpPr>
          <p:spPr>
            <a:xfrm>
              <a:off x="7894925" y="1381669"/>
              <a:ext cx="432048" cy="534998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2" name="Овал 41"/>
            <p:cNvSpPr/>
            <p:nvPr/>
          </p:nvSpPr>
          <p:spPr>
            <a:xfrm>
              <a:off x="8274167" y="1395620"/>
              <a:ext cx="637516" cy="52636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 smtClean="0"/>
                <a:t>26,2</a:t>
              </a:r>
              <a:endParaRPr lang="ru-RU" sz="1100" b="1" dirty="0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4708046" y="2493510"/>
            <a:ext cx="3979643" cy="562893"/>
            <a:chOff x="2801955" y="-1025374"/>
            <a:chExt cx="3979643" cy="562893"/>
          </a:xfrm>
        </p:grpSpPr>
        <p:sp>
          <p:nvSpPr>
            <p:cNvPr id="45" name="Овал 44"/>
            <p:cNvSpPr/>
            <p:nvPr/>
          </p:nvSpPr>
          <p:spPr>
            <a:xfrm>
              <a:off x="3161995" y="-1025374"/>
              <a:ext cx="648072" cy="548944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 smtClean="0"/>
                <a:t>22</a:t>
              </a:r>
              <a:endParaRPr lang="ru-RU" sz="1100" b="1" dirty="0"/>
            </a:p>
          </p:txBody>
        </p:sp>
        <p:sp>
          <p:nvSpPr>
            <p:cNvPr id="46" name="Стрелка вправо с вырезом 45"/>
            <p:cNvSpPr/>
            <p:nvPr/>
          </p:nvSpPr>
          <p:spPr>
            <a:xfrm>
              <a:off x="3810067" y="-956642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Блок-схема: сохраненные данные 46"/>
            <p:cNvSpPr/>
            <p:nvPr/>
          </p:nvSpPr>
          <p:spPr>
            <a:xfrm>
              <a:off x="2801955" y="-997477"/>
              <a:ext cx="432048" cy="534996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8" name="Овал 47"/>
            <p:cNvSpPr/>
            <p:nvPr/>
          </p:nvSpPr>
          <p:spPr>
            <a:xfrm>
              <a:off x="4616457" y="-997479"/>
              <a:ext cx="648071" cy="53499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21</a:t>
              </a:r>
              <a:endParaRPr lang="ru-RU" sz="1200" b="1" dirty="0"/>
            </a:p>
          </p:txBody>
        </p:sp>
        <p:sp>
          <p:nvSpPr>
            <p:cNvPr id="49" name="Стрелка вправо с вырезом 48"/>
            <p:cNvSpPr/>
            <p:nvPr/>
          </p:nvSpPr>
          <p:spPr>
            <a:xfrm>
              <a:off x="5264528" y="-937491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Блок-схема: сохраненные данные 49"/>
            <p:cNvSpPr/>
            <p:nvPr/>
          </p:nvSpPr>
          <p:spPr>
            <a:xfrm>
              <a:off x="4242115" y="-997479"/>
              <a:ext cx="432048" cy="534997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1" name="Блок-схема: сохраненные данные 50"/>
            <p:cNvSpPr/>
            <p:nvPr/>
          </p:nvSpPr>
          <p:spPr>
            <a:xfrm>
              <a:off x="5764840" y="-1011429"/>
              <a:ext cx="432048" cy="534998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6144082" y="-997478"/>
              <a:ext cx="637516" cy="52636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 smtClean="0">
                  <a:solidFill>
                    <a:schemeClr val="tx1"/>
                  </a:solidFill>
                </a:rPr>
                <a:t>19,7</a:t>
              </a:r>
              <a:endParaRPr lang="ru-RU" sz="11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716016" y="3305001"/>
            <a:ext cx="3979643" cy="562893"/>
            <a:chOff x="7255499" y="-893896"/>
            <a:chExt cx="3979643" cy="562893"/>
          </a:xfrm>
        </p:grpSpPr>
        <p:sp>
          <p:nvSpPr>
            <p:cNvPr id="53" name="Овал 52"/>
            <p:cNvSpPr/>
            <p:nvPr/>
          </p:nvSpPr>
          <p:spPr>
            <a:xfrm>
              <a:off x="7615539" y="-893896"/>
              <a:ext cx="648072" cy="548944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 smtClean="0"/>
                <a:t>10,8</a:t>
              </a:r>
              <a:endParaRPr lang="ru-RU" sz="1100" b="1" dirty="0"/>
            </a:p>
          </p:txBody>
        </p:sp>
        <p:sp>
          <p:nvSpPr>
            <p:cNvPr id="54" name="Стрелка вправо с вырезом 53"/>
            <p:cNvSpPr/>
            <p:nvPr/>
          </p:nvSpPr>
          <p:spPr>
            <a:xfrm>
              <a:off x="8263611" y="-825164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Блок-схема: сохраненные данные 54"/>
            <p:cNvSpPr/>
            <p:nvPr/>
          </p:nvSpPr>
          <p:spPr>
            <a:xfrm>
              <a:off x="7255499" y="-865999"/>
              <a:ext cx="432048" cy="534996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6" name="Овал 55"/>
            <p:cNvSpPr/>
            <p:nvPr/>
          </p:nvSpPr>
          <p:spPr>
            <a:xfrm>
              <a:off x="9070001" y="-866001"/>
              <a:ext cx="648071" cy="53499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10,5</a:t>
              </a:r>
              <a:endParaRPr lang="ru-RU" sz="1200" b="1" dirty="0"/>
            </a:p>
          </p:txBody>
        </p:sp>
        <p:sp>
          <p:nvSpPr>
            <p:cNvPr id="57" name="Стрелка вправо с вырезом 56"/>
            <p:cNvSpPr/>
            <p:nvPr/>
          </p:nvSpPr>
          <p:spPr>
            <a:xfrm>
              <a:off x="9718072" y="-806013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Блок-схема: сохраненные данные 57"/>
            <p:cNvSpPr/>
            <p:nvPr/>
          </p:nvSpPr>
          <p:spPr>
            <a:xfrm>
              <a:off x="8695659" y="-866001"/>
              <a:ext cx="432048" cy="534997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87" name="Блок-схема: сохраненные данные 86"/>
            <p:cNvSpPr/>
            <p:nvPr/>
          </p:nvSpPr>
          <p:spPr>
            <a:xfrm>
              <a:off x="10218384" y="-879951"/>
              <a:ext cx="432048" cy="534998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88" name="Овал 87"/>
            <p:cNvSpPr/>
            <p:nvPr/>
          </p:nvSpPr>
          <p:spPr>
            <a:xfrm>
              <a:off x="10597626" y="-866000"/>
              <a:ext cx="637516" cy="52636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 smtClean="0"/>
                <a:t>10,2</a:t>
              </a:r>
              <a:endParaRPr lang="ru-RU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8403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4145"/>
            <a:ext cx="8229600" cy="4916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РП «Развитие </a:t>
            </a: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</a:rPr>
              <a:t>детского </a:t>
            </a:r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здравоохранения, включая </a:t>
            </a: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</a:rPr>
              <a:t>создание современной инфраструктуры оказания медицинской помощи детям»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1710"/>
            <a:ext cx="1471877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864" y="2643758"/>
            <a:ext cx="1378936" cy="2427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894" y="2440598"/>
            <a:ext cx="1698105" cy="2721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72" y="1995686"/>
            <a:ext cx="1482409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402" y="2111484"/>
            <a:ext cx="165291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23528" y="774600"/>
            <a:ext cx="1283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err="1" smtClean="0">
                <a:solidFill>
                  <a:schemeClr val="tx2">
                    <a:lumMod val="75000"/>
                  </a:schemeClr>
                </a:solidFill>
              </a:rPr>
              <a:t>Улаганская</a:t>
            </a:r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b="1" i="1" dirty="0" err="1" smtClean="0">
                <a:solidFill>
                  <a:schemeClr val="tx2">
                    <a:lumMod val="75000"/>
                  </a:schemeClr>
                </a:solidFill>
              </a:rPr>
              <a:t>РБ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014735"/>
            <a:ext cx="1699146" cy="3147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082332" y="1387479"/>
            <a:ext cx="1008112" cy="600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err="1" smtClean="0">
                <a:solidFill>
                  <a:schemeClr val="tx2">
                    <a:lumMod val="75000"/>
                  </a:schemeClr>
                </a:solidFill>
              </a:rPr>
              <a:t>Чойская</a:t>
            </a:r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b="1" i="1" dirty="0" err="1" smtClean="0">
                <a:solidFill>
                  <a:schemeClr val="tx2">
                    <a:lumMod val="75000"/>
                  </a:schemeClr>
                </a:solidFill>
              </a:rPr>
              <a:t>РБ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8706" y="761298"/>
            <a:ext cx="1706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err="1" smtClean="0">
                <a:solidFill>
                  <a:schemeClr val="tx2">
                    <a:lumMod val="75000"/>
                  </a:schemeClr>
                </a:solidFill>
              </a:rPr>
              <a:t>Шебалинская</a:t>
            </a:r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b="1" i="1" dirty="0" err="1" smtClean="0">
                <a:solidFill>
                  <a:schemeClr val="tx2">
                    <a:lumMod val="75000"/>
                  </a:schemeClr>
                </a:solidFill>
              </a:rPr>
              <a:t>РБ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95085" y="1279219"/>
            <a:ext cx="1562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err="1" smtClean="0">
                <a:solidFill>
                  <a:schemeClr val="tx2">
                    <a:lumMod val="75000"/>
                  </a:schemeClr>
                </a:solidFill>
              </a:rPr>
              <a:t>Усть-Коксинская</a:t>
            </a:r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b="1" i="1" dirty="0" err="1" smtClean="0">
                <a:solidFill>
                  <a:schemeClr val="tx2">
                    <a:lumMod val="75000"/>
                  </a:schemeClr>
                </a:solidFill>
              </a:rPr>
              <a:t>РБ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471319"/>
            <a:ext cx="1080120" cy="389513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6 ед.</a:t>
            </a:r>
            <a:endParaRPr lang="ru-RU" sz="1200" b="1" i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1720" y="788568"/>
            <a:ext cx="1010405" cy="389513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ru-RU" sz="1200" b="1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ед.</a:t>
            </a:r>
            <a:endParaRPr lang="ru-RU" sz="1200" b="1" i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96835" y="1491719"/>
            <a:ext cx="1008111" cy="389513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6 ед.</a:t>
            </a:r>
            <a:endParaRPr lang="ru-RU" sz="1200" b="1" i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9402" y="889706"/>
            <a:ext cx="1008112" cy="389513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6 ед.</a:t>
            </a:r>
            <a:endParaRPr lang="ru-RU" sz="1200" b="1" i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90753" y="782616"/>
            <a:ext cx="1842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Республиканская больница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55693" y="1392092"/>
            <a:ext cx="1008112" cy="389513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7</a:t>
            </a:r>
            <a:r>
              <a:rPr lang="ru-RU" sz="1200" b="1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ед.</a:t>
            </a:r>
            <a:endParaRPr lang="ru-RU" sz="1200" b="1" i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5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31631</TotalTime>
  <Words>1947</Words>
  <Application>Microsoft Office PowerPoint</Application>
  <PresentationFormat>Экран (16:9)</PresentationFormat>
  <Paragraphs>457</Paragraphs>
  <Slides>30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Century Gothic</vt:lpstr>
      <vt:lpstr>Courier New</vt:lpstr>
      <vt:lpstr>Gadugi</vt:lpstr>
      <vt:lpstr>Palatino Linotype</vt:lpstr>
      <vt:lpstr>Исполнительная</vt:lpstr>
      <vt:lpstr> Итоги реализации национальных проектов  в Республике Алтай в 2020 году  </vt:lpstr>
      <vt:lpstr>Презентация PowerPoint</vt:lpstr>
      <vt:lpstr>Презентация PowerPoint</vt:lpstr>
      <vt:lpstr>Национальный проект «Демография»</vt:lpstr>
      <vt:lpstr>РП «Старшее поколение» </vt:lpstr>
      <vt:lpstr>Презентация PowerPoint</vt:lpstr>
      <vt:lpstr>Презентация PowerPoint</vt:lpstr>
      <vt:lpstr>Национальный проект «Здравоохранение»</vt:lpstr>
      <vt:lpstr>РП «Развитие детского здравоохранения, включая создание современной инфраструктуры оказания медицинской помощи детям»</vt:lpstr>
      <vt:lpstr>РП «Развитие системы оказания первичной медико-санитарной помощи»</vt:lpstr>
      <vt:lpstr>Национальный проект «Образование»</vt:lpstr>
      <vt:lpstr>Презентация PowerPoint</vt:lpstr>
      <vt:lpstr>Презентация PowerPoint</vt:lpstr>
      <vt:lpstr>Презентация PowerPoint</vt:lpstr>
      <vt:lpstr>Национальный проект  «Жилье и городская среда»</vt:lpstr>
      <vt:lpstr>РП «Формирование комфортной городской среды»</vt:lpstr>
      <vt:lpstr>Национальный проект «Экология»</vt:lpstr>
      <vt:lpstr>РП «Сохранение лесов»</vt:lpstr>
      <vt:lpstr>Национальный проект  «Безопасные и качественные автомобильные дороги»</vt:lpstr>
      <vt:lpstr>РП «Дорожная сеть»</vt:lpstr>
      <vt:lpstr>Национальный проект «Культура»</vt:lpstr>
      <vt:lpstr>РП «Культурная среда»  </vt:lpstr>
      <vt:lpstr>РП «Творческие люди»</vt:lpstr>
      <vt:lpstr>Национальный проект  «Малое и среднее предпринимательство»</vt:lpstr>
      <vt:lpstr>РП «Акселерация субъектов малого и среднего предпринимательства»</vt:lpstr>
      <vt:lpstr>Развитие Центра поддержки экспорта</vt:lpstr>
      <vt:lpstr>«Неделя бизнеса»</vt:lpstr>
      <vt:lpstr>Национальный проект  «Цифровая экономика»</vt:lpstr>
      <vt:lpstr>Национальный проект  «Международная кооперация и экспорт»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Минэкономразвития РА</cp:lastModifiedBy>
  <cp:revision>1222</cp:revision>
  <cp:lastPrinted>2019-11-13T02:39:32Z</cp:lastPrinted>
  <dcterms:created xsi:type="dcterms:W3CDTF">2018-12-20T08:09:17Z</dcterms:created>
  <dcterms:modified xsi:type="dcterms:W3CDTF">2021-08-26T02:58:18Z</dcterms:modified>
</cp:coreProperties>
</file>