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4" r:id="rId6"/>
    <p:sldId id="261" r:id="rId7"/>
    <p:sldId id="263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0288"/>
    <a:srgbClr val="34C0EC"/>
    <a:srgbClr val="5ECDF0"/>
    <a:srgbClr val="4CC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83429" autoAdjust="0"/>
  </p:normalViewPr>
  <p:slideViewPr>
    <p:cSldViewPr>
      <p:cViewPr varScale="1">
        <p:scale>
          <a:sx n="97" d="100"/>
          <a:sy n="97" d="100"/>
        </p:scale>
        <p:origin x="204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3110"/>
        <p:guide pos="2142"/>
        <p:guide orient="horz"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5659" cy="496331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3"/>
            <a:ext cx="2945659" cy="496331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38A61AF2-3DEB-4F18-A3F4-4D91215CB0A0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0989848B-767E-491A-A975-8B5E4B891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53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5659" cy="496331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6331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E221F9BC-5C9E-4A9B-9EA5-F05869D13255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6"/>
          </a:xfrm>
          <a:prstGeom prst="rect">
            <a:avLst/>
          </a:prstGeom>
        </p:spPr>
        <p:txBody>
          <a:bodyPr vert="horz" lIns="91420" tIns="45710" rIns="91420" bIns="4571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BFF9F8CD-C94F-4244-8EEA-EEE08C196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88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9F8CD-C94F-4244-8EEA-EEE08C196F5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550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9F8CD-C94F-4244-8EEA-EEE08C196F5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49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9F8CD-C94F-4244-8EEA-EEE08C196F5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413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9F8CD-C94F-4244-8EEA-EEE08C196F5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93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9F8CD-C94F-4244-8EEA-EEE08C196F5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34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9F8CD-C94F-4244-8EEA-EEE08C196F5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2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3074" name="Picture 2" descr="C:\Users\Алашева\Desktop\Безымянный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" y="0"/>
            <a:ext cx="9138632" cy="144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340968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971600" y="188640"/>
            <a:ext cx="360040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400" b="0" dirty="0" smtClean="0">
                <a:solidFill>
                  <a:srgbClr val="34C0EC"/>
                </a:solidFill>
                <a:latin typeface="+mn-lt"/>
                <a:ea typeface="Cambria Math" pitchFamily="18" charset="0"/>
              </a:rPr>
              <a:t>МИНИСТЕРСТВО</a:t>
            </a:r>
          </a:p>
          <a:p>
            <a:pPr algn="l"/>
            <a:r>
              <a:rPr lang="ru-RU" sz="1400" b="0" dirty="0" smtClean="0">
                <a:solidFill>
                  <a:srgbClr val="34C0EC"/>
                </a:solidFill>
                <a:latin typeface="+mn-lt"/>
                <a:ea typeface="Cambria Math" pitchFamily="18" charset="0"/>
              </a:rPr>
              <a:t>ЭКОНОМИЧЕСКОГО РАЗВИТИЯ</a:t>
            </a:r>
          </a:p>
          <a:p>
            <a:pPr algn="l"/>
            <a:r>
              <a:rPr lang="ru-RU" sz="1400" b="0" dirty="0" smtClean="0">
                <a:solidFill>
                  <a:srgbClr val="34C0EC"/>
                </a:solidFill>
                <a:latin typeface="+mn-lt"/>
                <a:ea typeface="Cambria Math" pitchFamily="18" charset="0"/>
              </a:rPr>
              <a:t>РЕСПУБЛИКИ</a:t>
            </a:r>
            <a:r>
              <a:rPr lang="ru-RU" sz="1400" b="0" baseline="0" dirty="0" smtClean="0">
                <a:solidFill>
                  <a:srgbClr val="34C0EC"/>
                </a:solidFill>
                <a:latin typeface="+mn-lt"/>
                <a:ea typeface="Cambria Math" pitchFamily="18" charset="0"/>
              </a:rPr>
              <a:t> АЛТАЙ</a:t>
            </a:r>
            <a:endParaRPr lang="ru-RU" sz="1400" b="0" dirty="0" smtClean="0">
              <a:solidFill>
                <a:srgbClr val="34C0EC"/>
              </a:solidFill>
              <a:latin typeface="+mn-lt"/>
              <a:ea typeface="Cambria Math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1267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91683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2"/>
            <a:ext cx="3627437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6632"/>
            <a:ext cx="3627437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340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75" y="27746"/>
            <a:ext cx="3728051" cy="952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2050" name="Picture 2" descr="C:\Users\Алашева\Desktop\Безымянный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02363"/>
            <a:ext cx="8028383" cy="65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лашева\Desktop\123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190551"/>
            <a:ext cx="1117029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0207"/>
            <a:ext cx="3627437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</p:sldLayoutIdLst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71842" y="3140968"/>
            <a:ext cx="6724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-180528" y="3167575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Реализация стандарта развития конкуренции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в Республике Алтай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2951" y="817919"/>
            <a:ext cx="82809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Заседание Комиссии по содействию развитию конкуренции в Республике Алтай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7504" y="5805264"/>
            <a:ext cx="8424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Докладывает: министр экономического развития Республики Алтай В.В.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Тупикин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1563" y="1772026"/>
            <a:ext cx="2689546" cy="392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43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71842" y="3140968"/>
            <a:ext cx="6724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64832" y="0"/>
            <a:ext cx="5309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Р</a:t>
            </a:r>
            <a:r>
              <a:rPr lang="ru-RU" b="1" dirty="0" smtClean="0">
                <a:solidFill>
                  <a:srgbClr val="002060"/>
                </a:solidFill>
              </a:rPr>
              <a:t>еализация перечня </a:t>
            </a:r>
            <a:r>
              <a:rPr lang="ru-RU" b="1" dirty="0">
                <a:solidFill>
                  <a:srgbClr val="002060"/>
                </a:solidFill>
              </a:rPr>
              <a:t>поручений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Президента </a:t>
            </a:r>
            <a:r>
              <a:rPr lang="ru-RU" b="1" dirty="0">
                <a:solidFill>
                  <a:srgbClr val="002060"/>
                </a:solidFill>
              </a:rPr>
              <a:t>Российской Федерации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от </a:t>
            </a:r>
            <a:r>
              <a:rPr lang="ru-RU" b="1" dirty="0">
                <a:solidFill>
                  <a:srgbClr val="002060"/>
                </a:solidFill>
              </a:rPr>
              <a:t>15 мая 2018 года № Пр-817ГС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3528" y="2259813"/>
            <a:ext cx="5040562" cy="7401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Разработать ключевые показатели развития </a:t>
            </a: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конкуренции</a:t>
            </a:r>
            <a:endParaRPr lang="ru-RU" sz="1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115616" y="1002858"/>
            <a:ext cx="7200800" cy="10081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buClr>
                <a:srgbClr val="000000"/>
              </a:buClr>
              <a:buSzPct val="100000"/>
            </a:pPr>
            <a:r>
              <a:rPr lang="ru-RU" altLang="ru-RU" sz="2000" b="1" dirty="0" smtClean="0">
                <a:solidFill>
                  <a:srgbClr val="150288"/>
                </a:solidFill>
              </a:rPr>
              <a:t>Перечень поручений Президента Российской Федерации</a:t>
            </a:r>
            <a:endParaRPr lang="ru-RU" altLang="ru-RU" sz="2000" b="1" dirty="0">
              <a:solidFill>
                <a:srgbClr val="150288"/>
              </a:solidFill>
            </a:endParaRPr>
          </a:p>
          <a:p>
            <a:pPr algn="ctr">
              <a:lnSpc>
                <a:spcPct val="90000"/>
              </a:lnSpc>
              <a:buClr>
                <a:srgbClr val="000000"/>
              </a:buClr>
              <a:buSzPct val="100000"/>
            </a:pPr>
            <a:r>
              <a:rPr lang="ru-RU" altLang="ru-RU" sz="2000" b="1" dirty="0">
                <a:solidFill>
                  <a:srgbClr val="150288"/>
                </a:solidFill>
              </a:rPr>
              <a:t>от 15 мая 2018 года № </a:t>
            </a:r>
            <a:r>
              <a:rPr lang="ru-RU" altLang="ru-RU" sz="2000" b="1" dirty="0" smtClean="0">
                <a:solidFill>
                  <a:srgbClr val="150288"/>
                </a:solidFill>
              </a:rPr>
              <a:t>Пр-817ГС</a:t>
            </a:r>
            <a:endParaRPr lang="ru-RU" altLang="ru-RU" sz="2000" b="1" dirty="0">
              <a:solidFill>
                <a:srgbClr val="150288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12504" y="3186694"/>
            <a:ext cx="5904656" cy="7416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Актуализировать </a:t>
            </a:r>
            <a:r>
              <a:rPr lang="ru-RU" sz="1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«дорожные карты» по содействию развитию конкуренции и обеспечить их выполнение </a:t>
            </a: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 </a:t>
            </a:r>
            <a:r>
              <a:rPr lang="ru-RU" sz="1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 января 2022 </a:t>
            </a: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года</a:t>
            </a:r>
            <a:endParaRPr lang="ru-RU" sz="1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07704" y="4196384"/>
            <a:ext cx="6535499" cy="73179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Разработать и внедрить систему мотивации органов местного самоуправления </a:t>
            </a:r>
            <a:endParaRPr lang="ru-RU" sz="1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 </a:t>
            </a:r>
            <a:r>
              <a:rPr lang="ru-RU" sz="1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эффективной работе по содействию развитию конкуренции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99792" y="5164010"/>
            <a:ext cx="6229200" cy="80870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Обеспечить </a:t>
            </a:r>
            <a:r>
              <a:rPr lang="ru-RU" sz="1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опубликование и актуализацию на официальных сайтах информации об объектах, находящихся в государственной </a:t>
            </a: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собственности</a:t>
            </a:r>
            <a:endParaRPr lang="ru-RU" sz="1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2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51520" y="1045414"/>
            <a:ext cx="2788121" cy="197347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Утверждены ключевые показатели и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План мероприятий по развитию конкуренции в Республике Алтай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71842" y="3140968"/>
            <a:ext cx="6724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4493" y="3836018"/>
            <a:ext cx="3061779" cy="211180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Распоряжение Главы Республики Алтай, Председателя Правительства Республики Алтай от 27.02.2020 №105-рГ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33 товарных рынка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23 системных мероприятия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370222" y="3220801"/>
            <a:ext cx="294337" cy="302697"/>
          </a:xfrm>
          <a:prstGeom prst="down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355976" y="68466"/>
            <a:ext cx="5309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Внедрение стандарта развития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конкуренции в Республике Алтай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566025" y="2866240"/>
            <a:ext cx="2483769" cy="342722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Wingdings" pitchFamily="2" charset="2"/>
              <a:buChar char="ü"/>
            </a:pPr>
            <a:r>
              <a:rPr lang="ru-RU" sz="1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 всеми муниципальными образованиями подписаны соглашения о взаимодействии в целях внедрения Стандарта развития конкуренции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Во всех муниципальных образованиях утверждены планы (дорожные карты) по развитию конкуренции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ru-RU" sz="12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Ежегодно формируется </a:t>
            </a:r>
            <a:r>
              <a:rPr lang="ru-RU" sz="12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рейтинг органов местного самоуправления муниципальных образований по содействию развитию конкуренции (Приказ МЭР РА от 14.12.2018 № 290-ОД)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1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91880" y="1129674"/>
            <a:ext cx="2494159" cy="132168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Внедрение Стандарта развития конкуренции в муниципальных образованиях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Республике Алтай</a:t>
            </a:r>
          </a:p>
        </p:txBody>
      </p:sp>
      <p:sp>
        <p:nvSpPr>
          <p:cNvPr id="33" name="Стрелка вниз 32"/>
          <p:cNvSpPr/>
          <p:nvPr/>
        </p:nvSpPr>
        <p:spPr>
          <a:xfrm>
            <a:off x="4631659" y="2548925"/>
            <a:ext cx="286607" cy="219753"/>
          </a:xfrm>
          <a:prstGeom prst="downArrow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56176" y="1129674"/>
            <a:ext cx="2880320" cy="132168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Информация об объектах, находящихся в государственной собственности, опубликована на сайте Минэкономразвития РА </a:t>
            </a:r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http</a:t>
            </a:r>
            <a:r>
              <a:rPr lang="en-US" sz="1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://</a:t>
            </a:r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mineco04.ru</a:t>
            </a:r>
            <a:endParaRPr lang="ru-RU" sz="1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l="16439" t="3450" r="17025" b="7487"/>
          <a:stretch/>
        </p:blipFill>
        <p:spPr>
          <a:xfrm>
            <a:off x="6138174" y="3018885"/>
            <a:ext cx="2916324" cy="2793065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8388424" y="4877543"/>
            <a:ext cx="4320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00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71842" y="3140968"/>
            <a:ext cx="6724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881210"/>
              </p:ext>
            </p:extLst>
          </p:nvPr>
        </p:nvGraphicFramePr>
        <p:xfrm>
          <a:off x="467544" y="1124744"/>
          <a:ext cx="8280920" cy="4755817"/>
        </p:xfrm>
        <a:graphic>
          <a:graphicData uri="http://schemas.openxmlformats.org/drawingml/2006/table">
            <a:tbl>
              <a:tblPr firstRow="1" firstCol="1" bandRow="1"/>
              <a:tblGrid>
                <a:gridCol w="504056"/>
                <a:gridCol w="5904656"/>
                <a:gridCol w="1872208"/>
              </a:tblGrid>
              <a:tr h="432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рынка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Ключевой показатель </a:t>
                      </a: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января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7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ритуальных услуг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7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семеноводства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5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жилищного строительства (за исключением Московского фонда реноваций жилой застройки и индивидуального жилищного строительства)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54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строительства объектов капитального строительства, за исключением жилищного и дорожного строительства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7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дорожной деятельности (за исключением проектирования)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7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вылова водных биоресурсов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7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кадастровых и землеустроительных работ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7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товарной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аквакультуры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(товарного рыбоводства)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7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благоустройства городской среды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355976" y="68466"/>
            <a:ext cx="5309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Внедрение стандарта развития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конкуренции в Республике Алтай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31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71842" y="3140968"/>
            <a:ext cx="6724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903595"/>
              </p:ext>
            </p:extLst>
          </p:nvPr>
        </p:nvGraphicFramePr>
        <p:xfrm>
          <a:off x="467544" y="1124744"/>
          <a:ext cx="8280919" cy="4896545"/>
        </p:xfrm>
        <a:graphic>
          <a:graphicData uri="http://schemas.openxmlformats.org/drawingml/2006/table">
            <a:tbl>
              <a:tblPr firstRow="1" firstCol="1" bandRow="1"/>
              <a:tblGrid>
                <a:gridCol w="432048"/>
                <a:gridCol w="6090092"/>
                <a:gridCol w="1758779"/>
              </a:tblGrid>
              <a:tr h="6528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рынка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Ключевой показатель </a:t>
                      </a: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января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28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выполнения работ по содержанию и текущему ремонту общего имущества собственников помещений в многоквартирных домах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28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оказания услуг по перевозке пассажиров автомобильным транспортом по муниципальным маршрутам регулярных перевозок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28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оказания услуг по перевозке пассажиров автомобильным транспортом по межмуниципальным маршрутам регулярных перевозок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услуг по перевозке пассажиров и багажа легковым такси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производства бетона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ремонта автотранспортных средств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Розничный рынок нефтепродуктов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поставки сжиженного газа в баллонах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28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добычи общераспространенных полезных ископаемых на участках недр местного значения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355976" y="68466"/>
            <a:ext cx="5309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Внедрение стандарта развития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конкуренции в Республике Алтай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45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71842" y="3140968"/>
            <a:ext cx="6724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649286"/>
              </p:ext>
            </p:extLst>
          </p:nvPr>
        </p:nvGraphicFramePr>
        <p:xfrm>
          <a:off x="611560" y="2276872"/>
          <a:ext cx="8064896" cy="2699004"/>
        </p:xfrm>
        <a:graphic>
          <a:graphicData uri="http://schemas.openxmlformats.org/drawingml/2006/table">
            <a:tbl>
              <a:tblPr firstRow="1" firstCol="1" bandRow="1"/>
              <a:tblGrid>
                <a:gridCol w="648072"/>
                <a:gridCol w="3264600"/>
                <a:gridCol w="2155962"/>
                <a:gridCol w="1996262"/>
              </a:tblGrid>
              <a:tr h="312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рынка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Ключевой показатель </a:t>
                      </a: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января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Фактический показатель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1 января 2021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2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Розничный рынок производства электроэнергии (мощности), включая производство электрической энергии в режиме когенерации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26%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12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теплоснабжения (производства тепловой энергии)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66%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12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Рынок услуг отдыха и оздоровления детей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93" marR="42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1170968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 2020 году отмечено </a:t>
            </a:r>
            <a:r>
              <a:rPr lang="ru-RU" sz="2000" b="1" dirty="0" err="1" smtClean="0">
                <a:solidFill>
                  <a:srgbClr val="002060"/>
                </a:solidFill>
              </a:rPr>
              <a:t>недостижение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следующих рынков: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68466"/>
            <a:ext cx="5309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Внедрение стандарта развития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конкуренции в Республике Алтай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90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71842" y="3140968"/>
            <a:ext cx="6724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55976" y="92589"/>
            <a:ext cx="5309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Итоги заседания комиссии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 содействию развитию конкуренции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124744"/>
            <a:ext cx="8496944" cy="5330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AutoNum type="arabicParenR"/>
              <a:defRPr/>
            </a:pPr>
            <a:r>
              <a:rPr lang="ru-RU" sz="1400" b="1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одобрить </a:t>
            </a:r>
            <a:r>
              <a:rPr lang="ru-RU" sz="1400" b="1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доклад о состоянии и развитии конкурентной среды на рынках товаров, работ и услуг  </a:t>
            </a:r>
            <a:r>
              <a:rPr lang="ru-RU" sz="1400" b="1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в </a:t>
            </a:r>
            <a:r>
              <a:rPr lang="ru-RU" sz="1400" b="1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Республике Алтай за </a:t>
            </a:r>
            <a:r>
              <a:rPr lang="ru-RU" sz="1400" b="1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2020 </a:t>
            </a:r>
            <a:r>
              <a:rPr lang="ru-RU" sz="1400" b="1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год;</a:t>
            </a:r>
            <a:endParaRPr lang="ru-RU" sz="1400" dirty="0">
              <a:solidFill>
                <a:srgbClr val="2F2B2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ru-RU" sz="1400" b="1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2) исполнительным органам государственной власти Республики Алтай:</a:t>
            </a:r>
            <a:endParaRPr lang="ru-RU" sz="1400" dirty="0">
              <a:solidFill>
                <a:srgbClr val="2F2B2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ru-RU" sz="1400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к </a:t>
            </a:r>
            <a:r>
              <a:rPr lang="ru-RU" sz="1400" u="sng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 января 2022 года обеспечить достижение ключевых показателей</a:t>
            </a:r>
            <a:r>
              <a:rPr lang="ru-RU" sz="1400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по рынкам товаров, работ и услуг, утвержденным распоряжением Главы Республики Алтай, Председателя Правительства Республики </a:t>
            </a:r>
          </a:p>
          <a:p>
            <a:pPr algn="just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ru-RU" sz="1400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1400" u="sng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</a:t>
            </a:r>
            <a:r>
              <a:rPr lang="ru-RU" sz="1400" u="sng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течение </a:t>
            </a:r>
            <a:r>
              <a:rPr lang="ru-RU" sz="1400" u="sng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2021 </a:t>
            </a:r>
            <a:r>
              <a:rPr lang="ru-RU" sz="1400" u="sng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года провести опрос</a:t>
            </a:r>
            <a:r>
              <a:rPr lang="ru-RU" sz="1400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оценки состояния и развития конкурентной среды субъектами предпринимательской деятельности и оценки удовлетворенности потребителей качеством товаров и услуг, а также ценовой конкуренцией на рынках товаров, работ и услуг в Республике Алтай на рынках, закрепленным за подведомственными министерствами и </a:t>
            </a:r>
            <a:r>
              <a:rPr lang="ru-RU" sz="1400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комитетами</a:t>
            </a:r>
          </a:p>
          <a:p>
            <a:pPr algn="just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ru-RU" sz="1400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- в срок </a:t>
            </a:r>
            <a:r>
              <a:rPr lang="ru-RU" sz="1400" u="sng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 19 марта 2021 года</a:t>
            </a:r>
            <a:r>
              <a:rPr lang="ru-RU" sz="1400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направить </a:t>
            </a:r>
            <a:r>
              <a:rPr lang="ru-RU" sz="1400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</a:t>
            </a:r>
            <a:r>
              <a:rPr lang="ru-RU" sz="1400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адрес Минэкономразвития РА </a:t>
            </a:r>
            <a:r>
              <a:rPr lang="ru-RU" sz="1400" u="sng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предложения о внесении </a:t>
            </a:r>
            <a:r>
              <a:rPr lang="ru-RU" sz="1400" u="sng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изменений </a:t>
            </a:r>
            <a:r>
              <a:rPr lang="ru-RU" sz="1400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</a:t>
            </a:r>
            <a:r>
              <a:rPr lang="ru-RU" sz="1400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Распоряжение </a:t>
            </a:r>
            <a:r>
              <a:rPr lang="ru-RU" sz="1400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Главы Республики Алтай, Председателя Правительства Республики Алтай </a:t>
            </a:r>
            <a:r>
              <a:rPr lang="ru-RU" sz="1400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от 27 февраля 2020 года </a:t>
            </a:r>
            <a:r>
              <a:rPr lang="ru-RU" sz="1400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№105-рГ</a:t>
            </a:r>
          </a:p>
          <a:p>
            <a:pPr algn="just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ru-RU" sz="1400" b="1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3) </a:t>
            </a:r>
            <a:r>
              <a:rPr lang="ru-RU" sz="1400" b="1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Комитету по тарифам Республики </a:t>
            </a:r>
            <a:r>
              <a:rPr lang="ru-RU" sz="1400" b="1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Алтай: </a:t>
            </a:r>
          </a:p>
          <a:p>
            <a:pPr algn="just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ru-RU" sz="1400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1400" u="sng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 19 марта 2021 года</a:t>
            </a:r>
            <a:r>
              <a:rPr lang="ru-RU" sz="1400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разработать </a:t>
            </a:r>
            <a:r>
              <a:rPr lang="ru-RU" sz="1400" u="sng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мероприятия по достижению </a:t>
            </a:r>
            <a:r>
              <a:rPr lang="ru-RU" sz="1400" u="sng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показателей</a:t>
            </a:r>
            <a:r>
              <a:rPr lang="ru-RU" sz="1400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по </a:t>
            </a:r>
            <a:r>
              <a:rPr lang="ru-RU" sz="1400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розничному рынку производства электроэнергии (мощности), включая производство электрической энергии в режиме </a:t>
            </a:r>
            <a:r>
              <a:rPr lang="ru-RU" sz="1400" dirty="0" err="1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когенерации</a:t>
            </a:r>
            <a:r>
              <a:rPr lang="ru-RU" sz="1400" dirty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и рынку теплоснабжения (производства тепловой энергии</a:t>
            </a:r>
            <a:r>
              <a:rPr lang="ru-RU" sz="1400" dirty="0" smtClean="0">
                <a:solidFill>
                  <a:srgbClr val="2F2B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ru-RU" sz="1400" dirty="0">
              <a:solidFill>
                <a:srgbClr val="2F2B2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 algn="just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Char char="-"/>
              <a:defRPr/>
            </a:pPr>
            <a:endParaRPr lang="ru-RU" sz="1400" dirty="0">
              <a:solidFill>
                <a:srgbClr val="2F2B2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46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2279</TotalTime>
  <Words>738</Words>
  <Application>Microsoft Office PowerPoint</Application>
  <PresentationFormat>Экран (4:3)</PresentationFormat>
  <Paragraphs>131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Wingdings</vt:lpstr>
      <vt:lpstr>Тема3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Минэкономразвития РА</cp:lastModifiedBy>
  <cp:revision>152</cp:revision>
  <cp:lastPrinted>2021-02-20T13:04:40Z</cp:lastPrinted>
  <dcterms:created xsi:type="dcterms:W3CDTF">2020-03-23T17:09:30Z</dcterms:created>
  <dcterms:modified xsi:type="dcterms:W3CDTF">2021-02-20T13:18:39Z</dcterms:modified>
</cp:coreProperties>
</file>